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5"/>
  </p:notesMasterIdLst>
  <p:handoutMasterIdLst>
    <p:handoutMasterId r:id="rId46"/>
  </p:handoutMasterIdLst>
  <p:sldIdLst>
    <p:sldId id="2076138227" r:id="rId5"/>
    <p:sldId id="256" r:id="rId6"/>
    <p:sldId id="2076138195" r:id="rId7"/>
    <p:sldId id="2051" r:id="rId8"/>
    <p:sldId id="2076138197" r:id="rId9"/>
    <p:sldId id="2076138201" r:id="rId10"/>
    <p:sldId id="2076138196" r:id="rId11"/>
    <p:sldId id="2076138202" r:id="rId12"/>
    <p:sldId id="2076138221" r:id="rId13"/>
    <p:sldId id="2076138203" r:id="rId14"/>
    <p:sldId id="2076138224" r:id="rId15"/>
    <p:sldId id="2076138225" r:id="rId16"/>
    <p:sldId id="2076138207" r:id="rId17"/>
    <p:sldId id="2076138208" r:id="rId18"/>
    <p:sldId id="2076138209" r:id="rId19"/>
    <p:sldId id="2076138199" r:id="rId20"/>
    <p:sldId id="2076138204" r:id="rId21"/>
    <p:sldId id="2076138222" r:id="rId22"/>
    <p:sldId id="2076138211" r:id="rId23"/>
    <p:sldId id="2076138217" r:id="rId24"/>
    <p:sldId id="2076138206" r:id="rId25"/>
    <p:sldId id="2076138205" r:id="rId26"/>
    <p:sldId id="2076138220" r:id="rId27"/>
    <p:sldId id="2076138215" r:id="rId28"/>
    <p:sldId id="2076138213" r:id="rId29"/>
    <p:sldId id="2076138214" r:id="rId30"/>
    <p:sldId id="2076138219" r:id="rId31"/>
    <p:sldId id="2076138216" r:id="rId32"/>
    <p:sldId id="301" r:id="rId33"/>
    <p:sldId id="305" r:id="rId34"/>
    <p:sldId id="306" r:id="rId35"/>
    <p:sldId id="2076138226" r:id="rId36"/>
    <p:sldId id="2076138229" r:id="rId37"/>
    <p:sldId id="304" r:id="rId38"/>
    <p:sldId id="2076138223" r:id="rId39"/>
    <p:sldId id="2076138002" r:id="rId40"/>
    <p:sldId id="1527" r:id="rId41"/>
    <p:sldId id="1529" r:id="rId42"/>
    <p:sldId id="1531" r:id="rId43"/>
    <p:sldId id="1532"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ldId id="2076138227"/>
            <p14:sldId id="256"/>
            <p14:sldId id="2076138195"/>
          </p14:sldIdLst>
        </p14:section>
        <p14:section name="Content slides" id="{556C2B89-60C5-4AD6-B947-C9DA189F7A3B}">
          <p14:sldIdLst>
            <p14:sldId id="2051"/>
            <p14:sldId id="2076138197"/>
            <p14:sldId id="2076138201"/>
            <p14:sldId id="2076138196"/>
            <p14:sldId id="2076138202"/>
            <p14:sldId id="2076138221"/>
            <p14:sldId id="2076138203"/>
            <p14:sldId id="2076138224"/>
            <p14:sldId id="2076138225"/>
            <p14:sldId id="2076138207"/>
            <p14:sldId id="2076138208"/>
            <p14:sldId id="2076138209"/>
            <p14:sldId id="2076138199"/>
            <p14:sldId id="2076138204"/>
            <p14:sldId id="2076138222"/>
            <p14:sldId id="2076138211"/>
            <p14:sldId id="2076138217"/>
            <p14:sldId id="2076138206"/>
            <p14:sldId id="2076138205"/>
            <p14:sldId id="2076138220"/>
            <p14:sldId id="2076138215"/>
            <p14:sldId id="2076138213"/>
            <p14:sldId id="2076138214"/>
            <p14:sldId id="2076138219"/>
            <p14:sldId id="2076138216"/>
            <p14:sldId id="301"/>
            <p14:sldId id="305"/>
            <p14:sldId id="306"/>
            <p14:sldId id="2076138226"/>
            <p14:sldId id="2076138229"/>
            <p14:sldId id="304"/>
            <p14:sldId id="2076138223"/>
            <p14:sldId id="2076138002"/>
            <p14:sldId id="1527"/>
            <p14:sldId id="1529"/>
            <p14:sldId id="153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666666"/>
    <a:srgbClr val="000000"/>
    <a:srgbClr val="FFFFFF"/>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6645" autoAdjust="0"/>
  </p:normalViewPr>
  <p:slideViewPr>
    <p:cSldViewPr snapToGrid="0">
      <p:cViewPr varScale="1">
        <p:scale>
          <a:sx n="76" d="100"/>
          <a:sy n="76" d="100"/>
        </p:scale>
        <p:origin x="3512"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4/22/2021 9:23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4/22/2021 9:23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spnet/core/host-and-deploy/docker/building-net-docker-images?view=aspnetcore-5.0"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ks/tutorial-kubernetes-prepare-app"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ks/tutorial-kubernetes-prepare-ac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4/22/2021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633852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kern="1200">
                <a:solidFill>
                  <a:schemeClr val="tx1"/>
                </a:solidFill>
                <a:effectLst/>
                <a:latin typeface="Segoe UI Light" pitchFamily="34" charset="0"/>
                <a:ea typeface="+mn-ea"/>
                <a:cs typeface="+mn-cs"/>
              </a:rPr>
              <a:t>docker diff &lt;container id&gt;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4/22/2021 9:23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89133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i="0">
                <a:solidFill>
                  <a:srgbClr val="171717"/>
                </a:solidFill>
                <a:effectLst/>
                <a:latin typeface="Segoe UI" panose="020B0502040204020203" pitchFamily="34" charset="0"/>
              </a:rPr>
              <a:t>A simple analogy</a:t>
            </a:r>
          </a:p>
          <a:p>
            <a:pPr algn="l"/>
            <a:r>
              <a:rPr lang="en-US" sz="900" b="0" i="0">
                <a:solidFill>
                  <a:srgbClr val="171717"/>
                </a:solidFill>
                <a:effectLst/>
                <a:latin typeface="Segoe UI" panose="020B0502040204020203" pitchFamily="34" charset="0"/>
              </a:rPr>
              <a:t>Perhaps a simple analogy can help getting the grasp of the core concept of Docker.</a:t>
            </a:r>
          </a:p>
          <a:p>
            <a:pPr algn="l"/>
            <a:r>
              <a:rPr lang="en-US" sz="900" b="0" i="0">
                <a:solidFill>
                  <a:srgbClr val="171717"/>
                </a:solidFill>
                <a:effectLst/>
                <a:latin typeface="Segoe UI" panose="020B0502040204020203" pitchFamily="34" charset="0"/>
              </a:rPr>
              <a:t>Let's go back in time to the 1950s for a moment. There were no word processors, and the photocopiers were used everywhere (kind of).</a:t>
            </a:r>
          </a:p>
          <a:p>
            <a:pPr algn="l"/>
            <a:r>
              <a:rPr lang="en-US" sz="900" b="0" i="0">
                <a:solidFill>
                  <a:srgbClr val="171717"/>
                </a:solidFill>
                <a:effectLst/>
                <a:latin typeface="Segoe UI" panose="020B0502040204020203" pitchFamily="34" charset="0"/>
              </a:rPr>
              <a:t>Imagine you're responsible for quickly issuing batches of letters as required, to mail them to customers, using real paper and envelopes, to be delivered physically to each customer's address (there was no email back then).</a:t>
            </a:r>
          </a:p>
          <a:p>
            <a:pPr algn="l"/>
            <a:r>
              <a:rPr lang="en-US" sz="900" b="0" i="0">
                <a:solidFill>
                  <a:srgbClr val="171717"/>
                </a:solidFill>
                <a:effectLst/>
                <a:latin typeface="Segoe UI" panose="020B0502040204020203" pitchFamily="34" charset="0"/>
              </a:rPr>
              <a:t>At some point, you realize the letters are just a composition of a large set of paragraphs, which are picked and arranged as needed, according to the purpose of the letter, so you devise a system to issue letters quickly, expecting to get a hefty raise.</a:t>
            </a:r>
          </a:p>
          <a:p>
            <a:pPr algn="l"/>
            <a:r>
              <a:rPr lang="en-US" sz="900" b="0" i="0">
                <a:solidFill>
                  <a:srgbClr val="171717"/>
                </a:solidFill>
                <a:effectLst/>
                <a:latin typeface="Segoe UI" panose="020B0502040204020203" pitchFamily="34" charset="0"/>
              </a:rPr>
              <a:t>The system is simple:</a:t>
            </a:r>
          </a:p>
          <a:p>
            <a:pPr algn="l">
              <a:buFont typeface="+mj-lt"/>
              <a:buAutoNum type="arabicPeriod"/>
            </a:pPr>
            <a:r>
              <a:rPr lang="en-US" sz="900" b="0" i="0">
                <a:solidFill>
                  <a:srgbClr val="171717"/>
                </a:solidFill>
                <a:effectLst/>
                <a:latin typeface="Segoe UI" panose="020B0502040204020203" pitchFamily="34" charset="0"/>
              </a:rPr>
              <a:t>You begin with a deck of transparent sheets containing one paragraph each.</a:t>
            </a:r>
          </a:p>
          <a:p>
            <a:pPr algn="l">
              <a:buFont typeface="+mj-lt"/>
              <a:buAutoNum type="arabicPeriod"/>
            </a:pPr>
            <a:r>
              <a:rPr lang="en-US" sz="900" b="0" i="0">
                <a:solidFill>
                  <a:srgbClr val="171717"/>
                </a:solidFill>
                <a:effectLst/>
                <a:latin typeface="Segoe UI" panose="020B0502040204020203" pitchFamily="34" charset="0"/>
              </a:rPr>
              <a:t>To issue a set of letters, you pick the sheets with the paragraphs you need, then you stack and align them so they look and read fine.</a:t>
            </a:r>
          </a:p>
          <a:p>
            <a:pPr algn="l">
              <a:buFont typeface="+mj-lt"/>
              <a:buAutoNum type="arabicPeriod"/>
            </a:pPr>
            <a:r>
              <a:rPr lang="en-US" sz="900" b="0" i="0">
                <a:solidFill>
                  <a:srgbClr val="171717"/>
                </a:solidFill>
                <a:effectLst/>
                <a:latin typeface="Segoe UI" panose="020B0502040204020203" pitchFamily="34" charset="0"/>
              </a:rPr>
              <a:t>Finally, you place the set in the photocopier and press start to produce as many letters as required.</a:t>
            </a:r>
          </a:p>
          <a:p>
            <a:pPr algn="l"/>
            <a:r>
              <a:rPr lang="en-US" sz="900" b="0" i="0">
                <a:solidFill>
                  <a:srgbClr val="171717"/>
                </a:solidFill>
                <a:effectLst/>
                <a:latin typeface="Segoe UI" panose="020B0502040204020203" pitchFamily="34" charset="0"/>
              </a:rPr>
              <a:t>So, simplifying, that's the core idea of Docker.</a:t>
            </a:r>
          </a:p>
          <a:p>
            <a:pPr algn="l"/>
            <a:r>
              <a:rPr lang="en-US" sz="900" b="0" i="0">
                <a:solidFill>
                  <a:srgbClr val="171717"/>
                </a:solidFill>
                <a:effectLst/>
                <a:latin typeface="Segoe UI" panose="020B0502040204020203" pitchFamily="34" charset="0"/>
              </a:rPr>
              <a:t>In Docker, each layer is the resulting set of changes that happen to the filesystem after executing a command, such as, installing a program.</a:t>
            </a:r>
          </a:p>
          <a:p>
            <a:pPr algn="l"/>
            <a:r>
              <a:rPr lang="en-US" sz="900" b="0" i="0">
                <a:solidFill>
                  <a:srgbClr val="171717"/>
                </a:solidFill>
                <a:effectLst/>
                <a:latin typeface="Segoe UI" panose="020B0502040204020203" pitchFamily="34" charset="0"/>
              </a:rPr>
              <a:t>So, when you "look" at the filesystem after the layer has been copied, you see all the files, included the layer when the program was installed.</a:t>
            </a:r>
          </a:p>
          <a:p>
            <a:pPr algn="l"/>
            <a:r>
              <a:rPr lang="en-US" sz="900" b="0" i="0">
                <a:solidFill>
                  <a:srgbClr val="171717"/>
                </a:solidFill>
                <a:effectLst/>
                <a:latin typeface="Segoe UI" panose="020B0502040204020203" pitchFamily="34" charset="0"/>
              </a:rPr>
              <a:t>You can think of an image as an auxiliary read-only hard disk ready to be installed in a "computer" where the operating system is already installed.</a:t>
            </a:r>
          </a:p>
          <a:p>
            <a:pPr algn="l"/>
            <a:r>
              <a:rPr lang="en-US" sz="900" b="0" i="0">
                <a:solidFill>
                  <a:srgbClr val="171717"/>
                </a:solidFill>
                <a:effectLst/>
                <a:latin typeface="Segoe UI" panose="020B0502040204020203" pitchFamily="34" charset="0"/>
              </a:rPr>
              <a:t>Similarly, you can think of a container as the "computer" with the image hard disk installed. The container, just like a computer, can be powered on or off.</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4/22/2021 9:23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654873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4/22/2021 9:23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61285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4/22/2021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205905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err="1"/>
              <a:t>Dockerfile</a:t>
            </a:r>
            <a:r>
              <a:rPr lang="en-US"/>
              <a:t> </a:t>
            </a:r>
            <a:r>
              <a:rPr lang="en-US">
                <a:sym typeface="Wingdings" panose="05000000000000000000" pitchFamily="2" charset="2"/>
              </a:rPr>
              <a:t> </a:t>
            </a:r>
            <a:r>
              <a:rPr lang="en-US" b="1">
                <a:sym typeface="Wingdings" panose="05000000000000000000" pitchFamily="2" charset="2"/>
              </a:rPr>
              <a:t>configuration file for container</a:t>
            </a:r>
            <a:endParaRPr lang="en-US" b="1"/>
          </a:p>
          <a:p>
            <a:endParaRPr lang="en-US"/>
          </a:p>
          <a:p>
            <a:r>
              <a:rPr lang="en-US"/>
              <a:t>It describes the container that can be built from it = its </a:t>
            </a:r>
            <a:r>
              <a:rPr lang="en-US" b="1"/>
              <a:t>dependencies</a:t>
            </a:r>
            <a:r>
              <a:rPr lang="en-US"/>
              <a:t> + how to </a:t>
            </a:r>
            <a:r>
              <a:rPr lang="en-US" b="1"/>
              <a:t>start the container</a:t>
            </a:r>
          </a:p>
          <a:p>
            <a:endParaRPr lang="en-US" b="0"/>
          </a:p>
          <a:p>
            <a:r>
              <a:rPr lang="en-US" b="1"/>
              <a:t>docker build </a:t>
            </a:r>
            <a:r>
              <a:rPr lang="en-US" b="0" err="1"/>
              <a:t>cmd</a:t>
            </a:r>
            <a:r>
              <a:rPr lang="en-US" b="0"/>
              <a:t>=&gt; </a:t>
            </a:r>
            <a:r>
              <a:rPr lang="en-US" b="1"/>
              <a:t>read </a:t>
            </a:r>
            <a:r>
              <a:rPr lang="en-US" b="0"/>
              <a:t>file</a:t>
            </a:r>
            <a:r>
              <a:rPr lang="en-US" b="1"/>
              <a:t> </a:t>
            </a:r>
            <a:r>
              <a:rPr lang="en-US" b="0"/>
              <a:t>and </a:t>
            </a:r>
            <a:r>
              <a:rPr lang="en-US" b="1"/>
              <a:t>create image that can be run</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4/22/2021 9:23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40378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a:t>Different </a:t>
            </a:r>
            <a:r>
              <a:rPr lang="en-US" b="1"/>
              <a:t>instructions</a:t>
            </a:r>
            <a:r>
              <a:rPr lang="en-US"/>
              <a:t> that can be found in Docker file</a:t>
            </a:r>
          </a:p>
          <a:p>
            <a:endParaRPr lang="en-US"/>
          </a:p>
          <a:p>
            <a:r>
              <a:rPr lang="en-US"/>
              <a:t>FROM: </a:t>
            </a:r>
            <a:r>
              <a:rPr lang="en-US" b="1"/>
              <a:t>Base</a:t>
            </a:r>
            <a:r>
              <a:rPr lang="en-US"/>
              <a:t> image or base OS used to </a:t>
            </a:r>
            <a:r>
              <a:rPr lang="en-US" b="1"/>
              <a:t>host your system</a:t>
            </a:r>
          </a:p>
          <a:p>
            <a:endParaRPr lang="en-US"/>
          </a:p>
          <a:p>
            <a:r>
              <a:rPr lang="en-US"/>
              <a:t>LABEL: </a:t>
            </a:r>
            <a:r>
              <a:rPr lang="en-US" b="1"/>
              <a:t>Key value pair </a:t>
            </a:r>
            <a:r>
              <a:rPr lang="en-US"/>
              <a:t>to attach </a:t>
            </a:r>
            <a:r>
              <a:rPr lang="en-US" b="1"/>
              <a:t>custom metadata </a:t>
            </a:r>
            <a:r>
              <a:rPr lang="en-US"/>
              <a:t>to an image.</a:t>
            </a:r>
          </a:p>
          <a:p>
            <a:r>
              <a:rPr lang="en-US"/>
              <a:t>Example: </a:t>
            </a:r>
          </a:p>
          <a:p>
            <a:r>
              <a:rPr lang="en-US"/>
              <a:t>LABEL "</a:t>
            </a:r>
            <a:r>
              <a:rPr lang="en-US" err="1"/>
              <a:t>com.example.vendor</a:t>
            </a:r>
            <a:r>
              <a:rPr lang="en-US"/>
              <a:t>"="ACME Incorporated" </a:t>
            </a:r>
          </a:p>
          <a:p>
            <a:r>
              <a:rPr lang="en-US"/>
              <a:t>LABEL </a:t>
            </a:r>
            <a:r>
              <a:rPr lang="en-US" err="1"/>
              <a:t>com.example.label</a:t>
            </a:r>
            <a:r>
              <a:rPr lang="en-US"/>
              <a:t>-with-value="foo" </a:t>
            </a:r>
          </a:p>
          <a:p>
            <a:r>
              <a:rPr lang="en-US"/>
              <a:t>LABEL version="1.0"</a:t>
            </a:r>
          </a:p>
          <a:p>
            <a:endParaRPr lang="en-US"/>
          </a:p>
          <a:p>
            <a:r>
              <a:rPr lang="en-US"/>
              <a:t>RUN: </a:t>
            </a:r>
            <a:r>
              <a:rPr lang="en-US" b="1"/>
              <a:t>set up commands </a:t>
            </a:r>
            <a:r>
              <a:rPr lang="en-US"/>
              <a:t>to run when creating the container</a:t>
            </a:r>
          </a:p>
          <a:p>
            <a:r>
              <a:rPr lang="en-US"/>
              <a:t>	=&gt; example: install X, then install Y, …</a:t>
            </a:r>
          </a:p>
          <a:p>
            <a:endParaRPr lang="en-US"/>
          </a:p>
          <a:p>
            <a:r>
              <a:rPr lang="en-US"/>
              <a:t>WORDIR: </a:t>
            </a:r>
            <a:r>
              <a:rPr lang="en-US" b="1"/>
              <a:t>name</a:t>
            </a:r>
            <a:r>
              <a:rPr lang="en-US"/>
              <a:t> the directory in container where instructions will be applied</a:t>
            </a:r>
          </a:p>
          <a:p>
            <a:endParaRPr lang="en-US"/>
          </a:p>
          <a:p>
            <a:r>
              <a:rPr lang="en-US"/>
              <a:t>ADD and COPY: </a:t>
            </a:r>
            <a:r>
              <a:rPr lang="en-US" b="1"/>
              <a:t>copy</a:t>
            </a:r>
            <a:r>
              <a:rPr lang="en-US"/>
              <a:t> files to the container (Note: ADD can copy remote files as well)</a:t>
            </a:r>
          </a:p>
          <a:p>
            <a:endParaRPr lang="en-US"/>
          </a:p>
          <a:p>
            <a:r>
              <a:rPr lang="en-US"/>
              <a:t>CMD: Program that is going to run in the container (</a:t>
            </a:r>
            <a:r>
              <a:rPr lang="en-US" b="1"/>
              <a:t>can be executable</a:t>
            </a:r>
            <a:r>
              <a:rPr lang="en-US"/>
              <a:t>) (ping command)</a:t>
            </a:r>
          </a:p>
          <a:p>
            <a:endParaRPr lang="en-US"/>
          </a:p>
          <a:p>
            <a:r>
              <a:rPr lang="en-US"/>
              <a:t>ENTRYPOINT: Program that is going to </a:t>
            </a:r>
            <a:r>
              <a:rPr lang="en-US" b="1"/>
              <a:t>run as an executable </a:t>
            </a:r>
            <a:r>
              <a:rPr lang="en-US"/>
              <a:t>(dotnet yourProgram.dll)</a:t>
            </a:r>
            <a:endParaRPr lang="en-US" b="1"/>
          </a:p>
          <a:p>
            <a:endParaRPr lang="en-US"/>
          </a:p>
          <a:p>
            <a:r>
              <a:rPr lang="en-US"/>
              <a:t>EXPOSE: </a:t>
            </a:r>
            <a:r>
              <a:rPr lang="en-US" b="1"/>
              <a:t>Open</a:t>
            </a:r>
            <a:r>
              <a:rPr lang="en-US"/>
              <a:t> container </a:t>
            </a:r>
            <a:r>
              <a:rPr lang="en-US" b="1"/>
              <a:t>port</a:t>
            </a:r>
            <a:r>
              <a:rPr lang="en-US"/>
              <a:t> to the outside/host</a:t>
            </a:r>
          </a:p>
          <a:p>
            <a:endParaRPr lang="en-US"/>
          </a:p>
          <a:p>
            <a:endParaRPr lang="en-US"/>
          </a:p>
          <a:p>
            <a:r>
              <a:rPr lang="en-US"/>
              <a:t>https://docs.docker.com/engine/reference/builder</a:t>
            </a:r>
          </a:p>
          <a:p>
            <a:endParaRPr lang="en-US"/>
          </a:p>
          <a:p>
            <a:endParaRPr lang="en-US"/>
          </a:p>
          <a:p>
            <a:endParaRPr lang="en-US"/>
          </a:p>
          <a:p>
            <a:r>
              <a:rPr lang="en-US"/>
              <a:t>https://docs.docker.com/engine/reference/builder</a:t>
            </a:r>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4/22/2021 9:23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05134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a:t>Versioning</a:t>
            </a:r>
          </a:p>
          <a:p>
            <a:endParaRPr lang="en-US" b="1"/>
          </a:p>
          <a:p>
            <a:r>
              <a:rPr lang="en-US" b="1"/>
              <a:t>Opened/Flexible syntax </a:t>
            </a:r>
            <a:r>
              <a:rPr lang="en-US" b="0"/>
              <a:t>=&gt; come up with your internal standard</a:t>
            </a:r>
          </a:p>
          <a:p>
            <a:endParaRPr lang="en-US" b="0"/>
          </a:p>
          <a:p>
            <a:endParaRPr lang="en-US" b="0"/>
          </a:p>
          <a:p>
            <a:r>
              <a:rPr lang="en-US" b="0"/>
              <a:t>Different approaches:</a:t>
            </a:r>
          </a:p>
          <a:p>
            <a:r>
              <a:rPr lang="en-US" b="0"/>
              <a:t>- </a:t>
            </a:r>
            <a:r>
              <a:rPr lang="en-US" b="1"/>
              <a:t>Oracle</a:t>
            </a:r>
            <a:r>
              <a:rPr lang="en-US" b="0"/>
              <a:t> =&gt; </a:t>
            </a:r>
            <a:r>
              <a:rPr lang="en-US" b="1"/>
              <a:t>Version number</a:t>
            </a:r>
          </a:p>
          <a:p>
            <a:r>
              <a:rPr lang="en-US" b="0"/>
              <a:t>- </a:t>
            </a:r>
            <a:r>
              <a:rPr lang="en-US" b="1"/>
              <a:t>Windows server core </a:t>
            </a:r>
            <a:r>
              <a:rPr lang="en-US" b="0"/>
              <a:t>=&gt; </a:t>
            </a:r>
            <a:r>
              <a:rPr lang="en-US" b="1"/>
              <a:t>locale</a:t>
            </a:r>
            <a:endParaRPr lang="en-US" b="0"/>
          </a:p>
          <a:p>
            <a:r>
              <a:rPr lang="en-US" b="0"/>
              <a:t>- </a:t>
            </a:r>
            <a:r>
              <a:rPr lang="en-US" b="1"/>
              <a:t>Dotnet</a:t>
            </a:r>
            <a:r>
              <a:rPr lang="en-US" b="0"/>
              <a:t> =&gt; </a:t>
            </a:r>
            <a:r>
              <a:rPr lang="en-US" b="1"/>
              <a:t>base OS </a:t>
            </a:r>
            <a:r>
              <a:rPr lang="en-US" b="0"/>
              <a:t>(</a:t>
            </a:r>
            <a:r>
              <a:rPr lang="en-US" b="0" err="1"/>
              <a:t>nano</a:t>
            </a:r>
            <a:r>
              <a:rPr lang="en-US" b="0"/>
              <a:t> server).</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8B9CCBEB-0220-40F7-B628-428B12AFD516}" type="datetime8">
              <a:rPr lang="en-US" smtClean="0"/>
              <a:t>4/22/2021 9:23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126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hlinkClick r:id="rId3"/>
              </a:rPr>
              <a:t>https://docs.microsoft.com/en-us/aspnet/core/host-and-deploy/docker/building-net-docker-images?view=aspnetcore-5.0</a:t>
            </a: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Md </a:t>
            </a:r>
            <a:r>
              <a:rPr lang="en-US" sz="900" b="1" kern="1200" dirty="0" err="1">
                <a:solidFill>
                  <a:schemeClr val="tx1"/>
                </a:solidFill>
                <a:effectLst/>
                <a:latin typeface="Segoe UI Light" pitchFamily="34" charset="0"/>
                <a:ea typeface="+mn-ea"/>
                <a:cs typeface="+mn-cs"/>
              </a:rPr>
              <a:t>DockerDemo</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ExampleCode</a:t>
            </a: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Navigate to the </a:t>
            </a:r>
            <a:r>
              <a:rPr lang="en-US" sz="900" b="1" kern="1200" dirty="0" err="1">
                <a:solidFill>
                  <a:schemeClr val="tx1"/>
                </a:solidFill>
                <a:effectLst/>
                <a:latin typeface="Segoe UI Light" pitchFamily="34" charset="0"/>
                <a:ea typeface="+mn-ea"/>
                <a:cs typeface="+mn-cs"/>
              </a:rPr>
              <a:t>the</a:t>
            </a:r>
            <a:r>
              <a:rPr lang="en-US" sz="900" b="1" kern="1200" dirty="0">
                <a:solidFill>
                  <a:schemeClr val="tx1"/>
                </a:solidFill>
                <a:effectLst/>
                <a:latin typeface="Segoe UI Light" pitchFamily="34" charset="0"/>
                <a:ea typeface="+mn-ea"/>
                <a:cs typeface="+mn-cs"/>
              </a:rPr>
              <a:t> folder and clone example code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C:\DockerDemo\ExampleCode&gt;git clone https://github.com/dotnet/dotnet-docker</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Navigate the app folder</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cd samples/</a:t>
            </a:r>
            <a:r>
              <a:rPr lang="en-US" sz="900" b="0" kern="1200" dirty="0" err="1">
                <a:solidFill>
                  <a:schemeClr val="tx1"/>
                </a:solidFill>
                <a:effectLst/>
                <a:latin typeface="Segoe UI Light" pitchFamily="34" charset="0"/>
                <a:ea typeface="+mn-ea"/>
                <a:cs typeface="+mn-cs"/>
              </a:rPr>
              <a:t>aspnetapp</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aspnetapp</a:t>
            </a: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Run app local</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dotnet-docker\samples\</a:t>
            </a:r>
            <a:r>
              <a:rPr lang="en-US" sz="900" b="0" kern="1200" dirty="0" err="1">
                <a:solidFill>
                  <a:schemeClr val="tx1"/>
                </a:solidFill>
                <a:effectLst/>
                <a:latin typeface="Segoe UI Light" pitchFamily="34" charset="0"/>
                <a:ea typeface="+mn-ea"/>
                <a:cs typeface="+mn-cs"/>
              </a:rPr>
              <a:t>aspnetapp</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aspnetapp</a:t>
            </a:r>
            <a:r>
              <a:rPr lang="en-US" sz="900" b="0" kern="1200" dirty="0">
                <a:solidFill>
                  <a:schemeClr val="tx1"/>
                </a:solidFill>
                <a:effectLst/>
                <a:latin typeface="Segoe UI Light" pitchFamily="34" charset="0"/>
                <a:ea typeface="+mn-ea"/>
                <a:cs typeface="+mn-cs"/>
              </a:rPr>
              <a:t>&gt;dotnet run</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Navigate to Web page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https://localhost:5001/</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Explain web page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Welcome to .NET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Environment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.NET 5.0.5 (X64)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Microsoft Windows 10.0.19042</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Metrics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Containerized	false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CPU cores	8</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Memory, current usage (bytes)	64802816</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Memory, max available (bytes)	1413120</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Change directory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C:\DockerDemo\ExampleCode\dotnet-docker\samples\aspnetapp\aspnetapp&gt;cd..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Tag Image local copy</a:t>
            </a:r>
          </a:p>
          <a:p>
            <a:r>
              <a:rPr lang="en-US" sz="900" b="0" kern="1200" dirty="0">
                <a:solidFill>
                  <a:schemeClr val="tx1"/>
                </a:solidFill>
                <a:effectLst/>
                <a:latin typeface="Segoe UI Light" pitchFamily="34" charset="0"/>
                <a:ea typeface="+mn-ea"/>
                <a:cs typeface="+mn-cs"/>
              </a:rPr>
              <a:t>docker tag  </a:t>
            </a:r>
            <a:r>
              <a:rPr lang="en-US" sz="900" b="0" kern="1200" dirty="0" err="1">
                <a:solidFill>
                  <a:schemeClr val="tx1"/>
                </a:solidFill>
                <a:effectLst/>
                <a:latin typeface="Segoe UI Light" pitchFamily="34" charset="0"/>
                <a:ea typeface="+mn-ea"/>
                <a:cs typeface="+mn-cs"/>
              </a:rPr>
              <a:t>aspnetapp:latest</a:t>
            </a:r>
            <a:r>
              <a:rPr lang="en-US" sz="900" b="0" kern="1200" dirty="0">
                <a:solidFill>
                  <a:schemeClr val="tx1"/>
                </a:solidFill>
                <a:effectLst/>
                <a:latin typeface="Segoe UI Light" pitchFamily="34" charset="0"/>
                <a:ea typeface="+mn-ea"/>
                <a:cs typeface="+mn-cs"/>
              </a:rPr>
              <a:t>  gapacr.azurecr.io/aspnetapp:v4</a:t>
            </a:r>
          </a:p>
          <a:p>
            <a:endParaRPr lang="en-US" sz="900" b="0" kern="1200" dirty="0">
              <a:solidFill>
                <a:schemeClr val="tx1"/>
              </a:solidFill>
              <a:effectLst/>
              <a:latin typeface="Segoe UI Light" pitchFamily="34" charset="0"/>
              <a:ea typeface="+mn-ea"/>
              <a:cs typeface="+mn-cs"/>
            </a:endParaRPr>
          </a:p>
          <a:p>
            <a:r>
              <a:rPr lang="en-US" sz="900" b="0" dirty="0">
                <a:latin typeface="Segoe UI Light" pitchFamily="34" charset="0"/>
              </a:rPr>
              <a:t>Push Image to ACR</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Build image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\dotnet-docker\samples\</a:t>
            </a:r>
            <a:r>
              <a:rPr lang="en-US" sz="900" b="0" kern="1200" dirty="0" err="1">
                <a:solidFill>
                  <a:schemeClr val="tx1"/>
                </a:solidFill>
                <a:effectLst/>
                <a:latin typeface="Segoe UI Light" pitchFamily="34" charset="0"/>
                <a:ea typeface="+mn-ea"/>
                <a:cs typeface="+mn-cs"/>
              </a:rPr>
              <a:t>aspnetapp</a:t>
            </a:r>
            <a:r>
              <a:rPr lang="en-US" sz="900" b="0" kern="1200" dirty="0">
                <a:solidFill>
                  <a:schemeClr val="tx1"/>
                </a:solidFill>
                <a:effectLst/>
                <a:latin typeface="Segoe UI Light" pitchFamily="34" charset="0"/>
                <a:ea typeface="+mn-ea"/>
                <a:cs typeface="+mn-cs"/>
              </a:rPr>
              <a:t>&gt;docker build -t </a:t>
            </a:r>
            <a:r>
              <a:rPr lang="en-US" sz="900" b="0" kern="1200" dirty="0" err="1">
                <a:solidFill>
                  <a:schemeClr val="tx1"/>
                </a:solidFill>
                <a:effectLst/>
                <a:latin typeface="Segoe UI Light" pitchFamily="34" charset="0"/>
                <a:ea typeface="+mn-ea"/>
                <a:cs typeface="+mn-cs"/>
              </a:rPr>
              <a:t>aspnetapp</a:t>
            </a:r>
            <a:r>
              <a:rPr lang="en-US" sz="900" b="0" kern="1200" dirty="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Run Container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kern="1200" dirty="0">
                <a:solidFill>
                  <a:schemeClr val="tx1"/>
                </a:solidFill>
                <a:effectLst/>
                <a:latin typeface="Segoe UI Light" pitchFamily="34" charset="0"/>
                <a:ea typeface="+mn-ea"/>
                <a:cs typeface="+mn-cs"/>
              </a:rPr>
              <a:t>C:\DockerDemo\ExampleCode\dotnet-docker\samples\aspnetapp&gt;docker run -it --rm -p 5000:80 --name </a:t>
            </a:r>
            <a:r>
              <a:rPr lang="en-US" sz="900" b="0" kern="1200" dirty="0" err="1">
                <a:solidFill>
                  <a:schemeClr val="tx1"/>
                </a:solidFill>
                <a:effectLst/>
                <a:latin typeface="Segoe UI Light" pitchFamily="34" charset="0"/>
                <a:ea typeface="+mn-ea"/>
                <a:cs typeface="+mn-cs"/>
              </a:rPr>
              <a:t>aspnetcore_sample</a:t>
            </a:r>
            <a:r>
              <a:rPr lang="en-US" sz="900" b="0" kern="1200" dirty="0">
                <a:solidFill>
                  <a:schemeClr val="tx1"/>
                </a:solidFill>
                <a:effectLst/>
                <a:latin typeface="Segoe UI Light" pitchFamily="34" charset="0"/>
                <a:ea typeface="+mn-ea"/>
                <a:cs typeface="+mn-cs"/>
              </a:rPr>
              <a:t> </a:t>
            </a:r>
            <a:r>
              <a:rPr lang="en-US" sz="900" b="0" kern="1200" dirty="0" err="1">
                <a:solidFill>
                  <a:schemeClr val="tx1"/>
                </a:solidFill>
                <a:effectLst/>
                <a:latin typeface="Segoe UI Light" pitchFamily="34" charset="0"/>
                <a:ea typeface="+mn-ea"/>
                <a:cs typeface="+mn-cs"/>
              </a:rPr>
              <a:t>aspnetapp</a:t>
            </a: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000" dirty="0">
                <a:effectLst/>
              </a:rPr>
              <a:t>--rm  </a:t>
            </a:r>
            <a:r>
              <a:rPr lang="en-US" sz="2000" b="1" dirty="0">
                <a:effectLst/>
              </a:rPr>
              <a:t>Automatically remove the container when it exits</a:t>
            </a: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000" b="0" i="0" dirty="0">
                <a:solidFill>
                  <a:srgbClr val="171717"/>
                </a:solidFill>
                <a:effectLst/>
                <a:latin typeface="SFMono-Regular"/>
              </a:rPr>
              <a:t>http://localhost:5000</a:t>
            </a: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 https://hub.docker.com/_/microsoft-dotnet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FROM </a:t>
            </a:r>
            <a:r>
              <a:rPr lang="en-US" sz="900" b="0" kern="1200" dirty="0">
                <a:solidFill>
                  <a:schemeClr val="tx1"/>
                </a:solidFill>
                <a:effectLst/>
                <a:latin typeface="Segoe UI Light" pitchFamily="34" charset="0"/>
                <a:ea typeface="+mn-ea"/>
                <a:cs typeface="+mn-cs"/>
              </a:rPr>
              <a:t>mcr.microsoft.com/dotnet/sdk:5.0 AS build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WORKDIR </a:t>
            </a:r>
            <a:r>
              <a:rPr lang="en-US" sz="900" b="0" kern="1200" dirty="0">
                <a:solidFill>
                  <a:schemeClr val="tx1"/>
                </a:solidFill>
                <a:effectLst/>
                <a:latin typeface="Segoe UI Light" pitchFamily="34" charset="0"/>
                <a:ea typeface="+mn-ea"/>
                <a:cs typeface="+mn-cs"/>
              </a:rPr>
              <a:t>/source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 copy </a:t>
            </a:r>
            <a:r>
              <a:rPr lang="en-US" sz="900" b="1" kern="1200" dirty="0" err="1">
                <a:solidFill>
                  <a:schemeClr val="tx1"/>
                </a:solidFill>
                <a:effectLst/>
                <a:latin typeface="Segoe UI Light" pitchFamily="34" charset="0"/>
                <a:ea typeface="+mn-ea"/>
                <a:cs typeface="+mn-cs"/>
              </a:rPr>
              <a:t>csproj</a:t>
            </a:r>
            <a:r>
              <a:rPr lang="en-US" sz="900" b="1" kern="1200" dirty="0">
                <a:solidFill>
                  <a:schemeClr val="tx1"/>
                </a:solidFill>
                <a:effectLst/>
                <a:latin typeface="Segoe UI Light" pitchFamily="34" charset="0"/>
                <a:ea typeface="+mn-ea"/>
                <a:cs typeface="+mn-cs"/>
              </a:rPr>
              <a:t> and restore as distinct layers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COPY </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sln</a:t>
            </a:r>
            <a:r>
              <a:rPr lang="en-US" sz="900" b="0" kern="1200" dirty="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COPY </a:t>
            </a:r>
            <a:r>
              <a:rPr lang="en-US" sz="900" b="0" kern="1200" dirty="0" err="1">
                <a:solidFill>
                  <a:schemeClr val="tx1"/>
                </a:solidFill>
                <a:effectLst/>
                <a:latin typeface="Segoe UI Light" pitchFamily="34" charset="0"/>
                <a:ea typeface="+mn-ea"/>
                <a:cs typeface="+mn-cs"/>
              </a:rPr>
              <a:t>aspnetapp</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csproj</a:t>
            </a:r>
            <a:r>
              <a:rPr lang="en-US" sz="900" b="0" kern="1200" dirty="0">
                <a:solidFill>
                  <a:schemeClr val="tx1"/>
                </a:solidFill>
                <a:effectLst/>
                <a:latin typeface="Segoe UI Light" pitchFamily="34" charset="0"/>
                <a:ea typeface="+mn-ea"/>
                <a:cs typeface="+mn-cs"/>
              </a:rPr>
              <a:t> ./</a:t>
            </a:r>
            <a:r>
              <a:rPr lang="en-US" sz="900" b="0" kern="1200" dirty="0" err="1">
                <a:solidFill>
                  <a:schemeClr val="tx1"/>
                </a:solidFill>
                <a:effectLst/>
                <a:latin typeface="Segoe UI Light" pitchFamily="34" charset="0"/>
                <a:ea typeface="+mn-ea"/>
                <a:cs typeface="+mn-cs"/>
              </a:rPr>
              <a:t>aspnetapp</a:t>
            </a:r>
            <a:r>
              <a:rPr lang="en-US" sz="900" b="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RUN </a:t>
            </a:r>
            <a:r>
              <a:rPr lang="en-US" sz="900" b="0" kern="1200" dirty="0">
                <a:solidFill>
                  <a:schemeClr val="tx1"/>
                </a:solidFill>
                <a:effectLst/>
                <a:latin typeface="Segoe UI Light" pitchFamily="34" charset="0"/>
                <a:ea typeface="+mn-ea"/>
                <a:cs typeface="+mn-cs"/>
              </a:rPr>
              <a:t>dotnet restore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 copy everything else and build app</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COPY </a:t>
            </a:r>
            <a:r>
              <a:rPr lang="en-US" sz="900" b="0" kern="1200" dirty="0" err="1">
                <a:solidFill>
                  <a:schemeClr val="tx1"/>
                </a:solidFill>
                <a:effectLst/>
                <a:latin typeface="Segoe UI Light" pitchFamily="34" charset="0"/>
                <a:ea typeface="+mn-ea"/>
                <a:cs typeface="+mn-cs"/>
              </a:rPr>
              <a:t>aspnetapp</a:t>
            </a:r>
            <a:r>
              <a:rPr lang="en-US" sz="900" b="0" kern="1200" dirty="0">
                <a:solidFill>
                  <a:schemeClr val="tx1"/>
                </a:solidFill>
                <a:effectLst/>
                <a:latin typeface="Segoe UI Light" pitchFamily="34" charset="0"/>
                <a:ea typeface="+mn-ea"/>
                <a:cs typeface="+mn-cs"/>
              </a:rPr>
              <a:t>/. ./</a:t>
            </a:r>
            <a:r>
              <a:rPr lang="en-US" sz="900" b="0" kern="1200" dirty="0" err="1">
                <a:solidFill>
                  <a:schemeClr val="tx1"/>
                </a:solidFill>
                <a:effectLst/>
                <a:latin typeface="Segoe UI Light" pitchFamily="34" charset="0"/>
                <a:ea typeface="+mn-ea"/>
                <a:cs typeface="+mn-cs"/>
              </a:rPr>
              <a:t>aspnetapp</a:t>
            </a:r>
            <a:r>
              <a:rPr lang="en-US" sz="900" b="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WORKDIR </a:t>
            </a:r>
            <a:r>
              <a:rPr lang="en-US" sz="900" b="0" kern="1200" dirty="0">
                <a:solidFill>
                  <a:schemeClr val="tx1"/>
                </a:solidFill>
                <a:effectLst/>
                <a:latin typeface="Segoe UI Light" pitchFamily="34" charset="0"/>
                <a:ea typeface="+mn-ea"/>
                <a:cs typeface="+mn-cs"/>
              </a:rPr>
              <a:t>/source/</a:t>
            </a:r>
            <a:r>
              <a:rPr lang="en-US" sz="900" b="0" kern="1200" dirty="0" err="1">
                <a:solidFill>
                  <a:schemeClr val="tx1"/>
                </a:solidFill>
                <a:effectLst/>
                <a:latin typeface="Segoe UI Light" pitchFamily="34" charset="0"/>
                <a:ea typeface="+mn-ea"/>
                <a:cs typeface="+mn-cs"/>
              </a:rPr>
              <a:t>aspnetapp</a:t>
            </a:r>
            <a:endParaRPr lang="en-US" sz="9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RUN </a:t>
            </a:r>
            <a:r>
              <a:rPr lang="en-US" sz="900" b="0" kern="1200" dirty="0">
                <a:solidFill>
                  <a:schemeClr val="tx1"/>
                </a:solidFill>
                <a:effectLst/>
                <a:latin typeface="Segoe UI Light" pitchFamily="34" charset="0"/>
                <a:ea typeface="+mn-ea"/>
                <a:cs typeface="+mn-cs"/>
              </a:rPr>
              <a:t>dotnet publish -c release -o /app --no-restore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 final stage/image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FROM </a:t>
            </a:r>
            <a:r>
              <a:rPr lang="en-US" sz="900" b="0" kern="1200" dirty="0">
                <a:solidFill>
                  <a:schemeClr val="tx1"/>
                </a:solidFill>
                <a:effectLst/>
                <a:latin typeface="Segoe UI Light" pitchFamily="34" charset="0"/>
                <a:ea typeface="+mn-ea"/>
                <a:cs typeface="+mn-cs"/>
              </a:rPr>
              <a:t>mcr.microsoft.com/dotnet/aspnet:5.0</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WORKDIR </a:t>
            </a:r>
            <a:r>
              <a:rPr lang="en-US" sz="900" b="0" kern="1200" dirty="0">
                <a:solidFill>
                  <a:schemeClr val="tx1"/>
                </a:solidFill>
                <a:effectLst/>
                <a:latin typeface="Segoe UI Light" pitchFamily="34" charset="0"/>
                <a:ea typeface="+mn-ea"/>
                <a:cs typeface="+mn-cs"/>
              </a:rPr>
              <a:t>/app</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COPY </a:t>
            </a:r>
            <a:r>
              <a:rPr lang="en-US" sz="900" b="0" kern="1200" dirty="0">
                <a:solidFill>
                  <a:schemeClr val="tx1"/>
                </a:solidFill>
                <a:effectLst/>
                <a:latin typeface="Segoe UI Light" pitchFamily="34" charset="0"/>
                <a:ea typeface="+mn-ea"/>
                <a:cs typeface="+mn-cs"/>
              </a:rPr>
              <a:t>--from=build /app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kern="1200" dirty="0">
                <a:solidFill>
                  <a:schemeClr val="tx1"/>
                </a:solidFill>
                <a:effectLst/>
                <a:latin typeface="Segoe UI Light" pitchFamily="34" charset="0"/>
                <a:ea typeface="+mn-ea"/>
                <a:cs typeface="+mn-cs"/>
              </a:rPr>
              <a:t>ENTRYPOINT </a:t>
            </a:r>
            <a:r>
              <a:rPr lang="en-US" sz="900" b="0" kern="1200" dirty="0">
                <a:solidFill>
                  <a:schemeClr val="tx1"/>
                </a:solidFill>
                <a:effectLst/>
                <a:latin typeface="Segoe UI Light" pitchFamily="34" charset="0"/>
                <a:ea typeface="+mn-ea"/>
                <a:cs typeface="+mn-cs"/>
              </a:rPr>
              <a:t>["dotnet", "aspnetapp.dll"]</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4/22/2021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729697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a:p>
        </p:txBody>
      </p:sp>
      <p:sp>
        <p:nvSpPr>
          <p:cNvPr id="10" name="Date Placeholder 9"/>
          <p:cNvSpPr>
            <a:spLocks noGrp="1"/>
          </p:cNvSpPr>
          <p:nvPr>
            <p:ph type="dt" idx="13"/>
          </p:nvPr>
        </p:nvSpPr>
        <p:spPr/>
        <p:txBody>
          <a:bodyPr/>
          <a:lstStyle/>
          <a:p>
            <a:fld id="{D44C3489-8257-4E60-994D-6A5CEE67ED71}" type="datetime8">
              <a:rPr lang="en-US" smtClean="0"/>
              <a:t>4/22/2021 9:23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909154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4/22/2021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4/22/2021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05905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4/22/2021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4/22/2021 9:23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4/22/2021 9:23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4/22/2021 9:23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4/22/2021 9:23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001868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https://docs.microsoft.com/en-us/azure/aks/tutorial-kubernetes-prepare-app</a:t>
            </a:r>
            <a:endParaRPr lang="en-US" dirty="0"/>
          </a:p>
          <a:p>
            <a:endParaRPr lang="en-US" dirty="0"/>
          </a:p>
          <a:p>
            <a:r>
              <a:rPr lang="en-US" b="1" dirty="0"/>
              <a:t>Make Directory</a:t>
            </a:r>
          </a:p>
          <a:p>
            <a:r>
              <a:rPr lang="en-US" dirty="0"/>
              <a:t>Md </a:t>
            </a:r>
            <a:r>
              <a:rPr lang="en-US" dirty="0" err="1"/>
              <a:t>DockerDemo</a:t>
            </a:r>
            <a:r>
              <a:rPr lang="en-US" dirty="0"/>
              <a:t>\</a:t>
            </a:r>
            <a:r>
              <a:rPr lang="en-US" dirty="0" err="1"/>
              <a:t>ExampleCode</a:t>
            </a:r>
            <a:r>
              <a:rPr lang="en-US" dirty="0"/>
              <a: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Cd </a:t>
            </a:r>
            <a:r>
              <a:rPr lang="en-US" dirty="0" err="1"/>
              <a:t>DockerDemo</a:t>
            </a:r>
            <a:r>
              <a:rPr lang="en-US" dirty="0"/>
              <a:t>\</a:t>
            </a:r>
            <a:r>
              <a:rPr lang="en-US" dirty="0" err="1"/>
              <a:t>ExampleCode</a:t>
            </a:r>
            <a:r>
              <a:rPr lang="en-US" dirty="0"/>
              <a:t>\</a:t>
            </a:r>
          </a:p>
          <a:p>
            <a:r>
              <a:rPr lang="en-US" b="1" dirty="0"/>
              <a:t>Git Code</a:t>
            </a:r>
          </a:p>
          <a:p>
            <a:r>
              <a:rPr lang="en-US" b="0" i="0" dirty="0">
                <a:solidFill>
                  <a:srgbClr val="171717"/>
                </a:solidFill>
                <a:effectLst/>
                <a:latin typeface="SFMono-Regular"/>
              </a:rPr>
              <a:t>git clone https://github.com/Azure-Samples/azure-voting-app-redis.git</a:t>
            </a:r>
            <a:endParaRPr lang="en-US" dirty="0"/>
          </a:p>
          <a:p>
            <a:endParaRPr lang="en-US" dirty="0"/>
          </a:p>
          <a:p>
            <a:endParaRPr lang="en-US" dirty="0"/>
          </a:p>
          <a:p>
            <a:r>
              <a:rPr lang="en-US" b="1" dirty="0"/>
              <a:t>Navigate to </a:t>
            </a:r>
          </a:p>
          <a:p>
            <a:r>
              <a:rPr lang="en-US" dirty="0"/>
              <a:t>cd c:\DockerDemo\ExampleCode\azure-voting-app-redis</a:t>
            </a:r>
          </a:p>
          <a:p>
            <a:r>
              <a:rPr lang="en-US" dirty="0"/>
              <a:t>c:\DockerDemo\ExampleCode\azure-voting-app-redis&gt;</a:t>
            </a:r>
          </a:p>
          <a:p>
            <a:endParaRPr lang="en-US" dirty="0"/>
          </a:p>
          <a:p>
            <a:endParaRPr lang="en-US" dirty="0"/>
          </a:p>
          <a:p>
            <a:r>
              <a:rPr lang="en-US" b="1" dirty="0"/>
              <a:t>Run Docker Compose to build images and run the container</a:t>
            </a:r>
          </a:p>
          <a:p>
            <a:r>
              <a:rPr lang="en-US" dirty="0"/>
              <a:t>c:\DockerDemo\ExampleCode\azure-voting-app-redis&gt;</a:t>
            </a:r>
            <a:r>
              <a:rPr lang="en-US" b="1" dirty="0"/>
              <a:t>docker-compose up –d </a:t>
            </a:r>
          </a:p>
          <a:p>
            <a:endParaRPr lang="en-US" dirty="0"/>
          </a:p>
          <a:p>
            <a:r>
              <a:rPr lang="en-US" b="1" dirty="0"/>
              <a:t>Commands Explained</a:t>
            </a:r>
          </a:p>
          <a:p>
            <a:r>
              <a:rPr lang="en-US" dirty="0"/>
              <a:t>(-d, --detach               Detached mode: Run containers in the background)</a:t>
            </a:r>
          </a:p>
          <a:p>
            <a:endParaRPr lang="en-US" dirty="0"/>
          </a:p>
          <a:p>
            <a:r>
              <a:rPr lang="en-US" b="1" dirty="0"/>
              <a:t>List Images (local)</a:t>
            </a:r>
          </a:p>
          <a:p>
            <a:r>
              <a:rPr lang="en-US" b="0" i="0" dirty="0">
                <a:solidFill>
                  <a:srgbClr val="171717"/>
                </a:solidFill>
                <a:effectLst/>
                <a:latin typeface="SFMono-Regular"/>
              </a:rPr>
              <a:t>docker images</a:t>
            </a:r>
          </a:p>
          <a:p>
            <a:endParaRPr lang="en-US" b="0" i="0" dirty="0">
              <a:solidFill>
                <a:srgbClr val="171717"/>
              </a:solidFill>
              <a:effectLst/>
              <a:latin typeface="SFMono-Regular"/>
            </a:endParaRPr>
          </a:p>
          <a:p>
            <a:r>
              <a:rPr lang="en-US" b="1" i="0" dirty="0">
                <a:solidFill>
                  <a:srgbClr val="171717"/>
                </a:solidFill>
                <a:effectLst/>
                <a:latin typeface="SFMono-Regular"/>
              </a:rPr>
              <a:t>Show running Containers Open another command prompt </a:t>
            </a:r>
          </a:p>
          <a:p>
            <a:r>
              <a:rPr lang="en-US" b="0" i="0" dirty="0">
                <a:solidFill>
                  <a:srgbClr val="171717"/>
                </a:solidFill>
                <a:effectLst/>
                <a:latin typeface="SFMono-Regular"/>
              </a:rPr>
              <a:t>docker </a:t>
            </a:r>
            <a:r>
              <a:rPr lang="en-US" b="0" i="0" dirty="0" err="1">
                <a:solidFill>
                  <a:srgbClr val="171717"/>
                </a:solidFill>
                <a:effectLst/>
                <a:latin typeface="SFMono-Regular"/>
              </a:rPr>
              <a:t>ps</a:t>
            </a:r>
            <a:r>
              <a:rPr lang="en-US" b="0" i="0" dirty="0">
                <a:solidFill>
                  <a:srgbClr val="171717"/>
                </a:solidFill>
                <a:effectLst/>
                <a:latin typeface="SFMono-Regular"/>
              </a:rPr>
              <a:t> -l</a:t>
            </a:r>
          </a:p>
          <a:p>
            <a:endParaRPr lang="en-US" b="0" i="0" dirty="0">
              <a:solidFill>
                <a:srgbClr val="171717"/>
              </a:solidFill>
              <a:effectLst/>
              <a:latin typeface="SFMono-Regular"/>
            </a:endParaRPr>
          </a:p>
          <a:p>
            <a:r>
              <a:rPr lang="en-US" b="0" i="0" dirty="0">
                <a:solidFill>
                  <a:srgbClr val="171717"/>
                </a:solidFill>
                <a:effectLst/>
                <a:latin typeface="SFMono-Regular"/>
              </a:rPr>
              <a:t>Stop </a:t>
            </a:r>
          </a:p>
          <a:p>
            <a:r>
              <a:rPr lang="en-US" b="1" dirty="0"/>
              <a:t>docker-compose down  </a:t>
            </a:r>
            <a:endParaRPr lang="en-US" b="0" i="0" dirty="0">
              <a:solidFill>
                <a:srgbClr val="171717"/>
              </a:solidFill>
              <a:effectLst/>
              <a:latin typeface="SFMono-Regular"/>
            </a:endParaRPr>
          </a:p>
          <a:p>
            <a:r>
              <a:rPr lang="en-US" b="0" i="0" dirty="0">
                <a:solidFill>
                  <a:srgbClr val="171717"/>
                </a:solidFill>
                <a:effectLst/>
                <a:latin typeface="Segoe UI" panose="020B0502040204020203" pitchFamily="34" charset="0"/>
              </a:rPr>
              <a:t>To see the running application, enter </a:t>
            </a:r>
            <a:r>
              <a:rPr lang="en-US" b="1" dirty="0"/>
              <a:t>http://localhost:8080</a:t>
            </a:r>
            <a:r>
              <a:rPr lang="en-US" b="1" i="0" dirty="0">
                <a:solidFill>
                  <a:srgbClr val="171717"/>
                </a:solidFill>
                <a:effectLst/>
                <a:latin typeface="Segoe UI" panose="020B0502040204020203" pitchFamily="34" charset="0"/>
              </a:rPr>
              <a:t> </a:t>
            </a:r>
            <a:r>
              <a:rPr lang="en-US" b="0" i="0" dirty="0">
                <a:solidFill>
                  <a:srgbClr val="171717"/>
                </a:solidFill>
                <a:effectLst/>
                <a:latin typeface="Segoe UI" panose="020B0502040204020203" pitchFamily="34" charset="0"/>
              </a:rPr>
              <a:t>in a local web browser.</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4/22/2021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4/22/2021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69925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4/22/2021 9:23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22832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4/22/2021 9:23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8311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kern="1200" dirty="0">
                <a:solidFill>
                  <a:schemeClr val="tx1"/>
                </a:solidFill>
                <a:effectLst/>
                <a:latin typeface="Segoe UI Light" pitchFamily="34" charset="0"/>
                <a:ea typeface="+mn-ea"/>
                <a:cs typeface="+mn-cs"/>
                <a:hlinkClick r:id="rId3"/>
              </a:rPr>
              <a:t>https://docs.microsoft.com/en-us/azure/aks/tutorial-kubernetes-prepare-acr</a:t>
            </a:r>
            <a:endParaRPr lang="en-US" sz="800" b="1" kern="1200" dirty="0">
              <a:solidFill>
                <a:schemeClr val="tx1"/>
              </a:solidFill>
              <a:effectLst/>
              <a:latin typeface="Segoe UI Light" pitchFamily="34" charset="0"/>
              <a:ea typeface="+mn-ea"/>
              <a:cs typeface="+mn-cs"/>
            </a:endParaRPr>
          </a:p>
          <a:p>
            <a:endParaRPr lang="en-US" sz="800" b="1" kern="1200" dirty="0">
              <a:solidFill>
                <a:schemeClr val="tx1"/>
              </a:solidFill>
              <a:effectLst/>
              <a:latin typeface="Segoe UI Light" pitchFamily="34" charset="0"/>
              <a:ea typeface="+mn-ea"/>
              <a:cs typeface="+mn-cs"/>
            </a:endParaRPr>
          </a:p>
          <a:p>
            <a:endParaRPr lang="en-US" sz="800" b="1" kern="1200" dirty="0">
              <a:solidFill>
                <a:schemeClr val="tx1"/>
              </a:solidFill>
              <a:effectLst/>
              <a:latin typeface="Segoe UI Light" pitchFamily="34" charset="0"/>
              <a:ea typeface="+mn-ea"/>
              <a:cs typeface="+mn-cs"/>
            </a:endParaRPr>
          </a:p>
          <a:p>
            <a:r>
              <a:rPr lang="en-US" sz="800" b="1" dirty="0">
                <a:latin typeface="Segoe UI Light" pitchFamily="34" charset="0"/>
              </a:rPr>
              <a:t>Create Resource Group</a:t>
            </a:r>
          </a:p>
          <a:p>
            <a:r>
              <a:rPr lang="en-US" sz="800" b="0" dirty="0" err="1">
                <a:latin typeface="Segoe UI Light" pitchFamily="34" charset="0"/>
              </a:rPr>
              <a:t>az</a:t>
            </a:r>
            <a:r>
              <a:rPr lang="en-US" sz="800" b="0" dirty="0">
                <a:latin typeface="Segoe UI Light" pitchFamily="34" charset="0"/>
              </a:rPr>
              <a:t> group create --name gap-</a:t>
            </a:r>
            <a:r>
              <a:rPr lang="en-US" sz="800" b="0" dirty="0" err="1">
                <a:latin typeface="Segoe UI Light" pitchFamily="34" charset="0"/>
              </a:rPr>
              <a:t>rg</a:t>
            </a:r>
            <a:r>
              <a:rPr lang="en-US" sz="800" b="0" dirty="0">
                <a:latin typeface="Segoe UI Light" pitchFamily="34" charset="0"/>
              </a:rPr>
              <a:t> --location </a:t>
            </a:r>
            <a:r>
              <a:rPr lang="en-US" sz="800" b="0" dirty="0" err="1">
                <a:latin typeface="Segoe UI Light" pitchFamily="34" charset="0"/>
              </a:rPr>
              <a:t>eastus</a:t>
            </a:r>
            <a:endParaRPr lang="en-US" sz="800" b="0" dirty="0">
              <a:latin typeface="Segoe UI Light" pitchFamily="34" charset="0"/>
            </a:endParaRPr>
          </a:p>
          <a:p>
            <a:endParaRPr lang="en-US" sz="800" b="0" dirty="0">
              <a:latin typeface="Segoe UI Light" pitchFamily="34" charset="0"/>
            </a:endParaRPr>
          </a:p>
          <a:p>
            <a:endParaRPr lang="en-US" sz="800" b="0" dirty="0">
              <a:latin typeface="Segoe UI Light" pitchFamily="34" charset="0"/>
            </a:endParaRPr>
          </a:p>
          <a:p>
            <a:r>
              <a:rPr lang="en-US" sz="800" b="1" dirty="0">
                <a:latin typeface="Segoe UI Light" pitchFamily="34" charset="0"/>
              </a:rPr>
              <a:t>Create ACR</a:t>
            </a:r>
          </a:p>
          <a:p>
            <a:r>
              <a:rPr lang="en-US" sz="800" b="0" dirty="0" err="1">
                <a:latin typeface="Segoe UI Light" pitchFamily="34" charset="0"/>
              </a:rPr>
              <a:t>az</a:t>
            </a:r>
            <a:r>
              <a:rPr lang="en-US" sz="800" b="0" dirty="0">
                <a:latin typeface="Segoe UI Light" pitchFamily="34" charset="0"/>
              </a:rPr>
              <a:t> </a:t>
            </a:r>
            <a:r>
              <a:rPr lang="en-US" sz="800" b="0" dirty="0" err="1">
                <a:latin typeface="Segoe UI Light" pitchFamily="34" charset="0"/>
              </a:rPr>
              <a:t>acr</a:t>
            </a:r>
            <a:r>
              <a:rPr lang="en-US" sz="800" b="0" dirty="0">
                <a:latin typeface="Segoe UI Light" pitchFamily="34" charset="0"/>
              </a:rPr>
              <a:t> create --resource-group gap-</a:t>
            </a:r>
            <a:r>
              <a:rPr lang="en-US" sz="800" b="0" dirty="0" err="1">
                <a:latin typeface="Segoe UI Light" pitchFamily="34" charset="0"/>
              </a:rPr>
              <a:t>rg</a:t>
            </a:r>
            <a:r>
              <a:rPr lang="en-US" sz="800" b="0" dirty="0">
                <a:latin typeface="Segoe UI Light" pitchFamily="34" charset="0"/>
              </a:rPr>
              <a:t> --name gapacr1a --</a:t>
            </a:r>
            <a:r>
              <a:rPr lang="en-US" sz="800" b="0" dirty="0" err="1">
                <a:latin typeface="Segoe UI Light" pitchFamily="34" charset="0"/>
              </a:rPr>
              <a:t>sku</a:t>
            </a:r>
            <a:r>
              <a:rPr lang="en-US" sz="800" b="0" dirty="0">
                <a:latin typeface="Segoe UI Light" pitchFamily="34" charset="0"/>
              </a:rPr>
              <a:t> Basic</a:t>
            </a:r>
          </a:p>
          <a:p>
            <a:endParaRPr lang="en-US" sz="800" b="1" dirty="0">
              <a:latin typeface="Segoe UI Light" pitchFamily="34" charset="0"/>
            </a:endParaRPr>
          </a:p>
          <a:p>
            <a:r>
              <a:rPr lang="en-US" sz="800" b="1" dirty="0">
                <a:latin typeface="Segoe UI Light" pitchFamily="34" charset="0"/>
              </a:rPr>
              <a:t>Login To ACR</a:t>
            </a:r>
          </a:p>
          <a:p>
            <a:r>
              <a:rPr lang="en-US" sz="800" b="0" kern="1200" dirty="0" err="1">
                <a:solidFill>
                  <a:schemeClr val="tx1"/>
                </a:solidFill>
                <a:effectLst/>
                <a:latin typeface="Segoe UI Light" pitchFamily="34" charset="0"/>
                <a:ea typeface="+mn-ea"/>
                <a:cs typeface="+mn-cs"/>
              </a:rPr>
              <a:t>az</a:t>
            </a:r>
            <a:r>
              <a:rPr lang="en-US" sz="800" b="0" kern="1200" dirty="0">
                <a:solidFill>
                  <a:schemeClr val="tx1"/>
                </a:solidFill>
                <a:effectLst/>
                <a:latin typeface="Segoe UI Light" pitchFamily="34" charset="0"/>
                <a:ea typeface="+mn-ea"/>
                <a:cs typeface="+mn-cs"/>
              </a:rPr>
              <a:t> </a:t>
            </a:r>
            <a:r>
              <a:rPr lang="en-US" sz="800" b="0" kern="1200" dirty="0" err="1">
                <a:solidFill>
                  <a:schemeClr val="tx1"/>
                </a:solidFill>
                <a:effectLst/>
                <a:latin typeface="Segoe UI Light" pitchFamily="34" charset="0"/>
                <a:ea typeface="+mn-ea"/>
                <a:cs typeface="+mn-cs"/>
              </a:rPr>
              <a:t>acr</a:t>
            </a:r>
            <a:r>
              <a:rPr lang="en-US" sz="800" b="0" kern="1200" dirty="0">
                <a:solidFill>
                  <a:schemeClr val="tx1"/>
                </a:solidFill>
                <a:effectLst/>
                <a:latin typeface="Segoe UI Light" pitchFamily="34" charset="0"/>
                <a:ea typeface="+mn-ea"/>
                <a:cs typeface="+mn-cs"/>
              </a:rPr>
              <a:t> login --name </a:t>
            </a:r>
            <a:r>
              <a:rPr lang="en-US" sz="800" b="0" kern="1200" dirty="0" err="1">
                <a:solidFill>
                  <a:schemeClr val="tx1"/>
                </a:solidFill>
                <a:effectLst/>
                <a:latin typeface="Segoe UI Light" pitchFamily="34" charset="0"/>
                <a:ea typeface="+mn-ea"/>
                <a:cs typeface="+mn-cs"/>
              </a:rPr>
              <a:t>gapdemoacr</a:t>
            </a:r>
            <a:endParaRPr lang="en-US" sz="800" b="0" kern="1200" dirty="0">
              <a:solidFill>
                <a:schemeClr val="tx1"/>
              </a:solidFill>
              <a:effectLst/>
              <a:latin typeface="Segoe UI Light" pitchFamily="34" charset="0"/>
              <a:ea typeface="+mn-ea"/>
              <a:cs typeface="+mn-cs"/>
            </a:endParaRPr>
          </a:p>
          <a:p>
            <a:endParaRPr lang="en-US" sz="800" b="0" kern="1200" dirty="0">
              <a:solidFill>
                <a:schemeClr val="tx1"/>
              </a:solidFill>
              <a:effectLst/>
              <a:latin typeface="Segoe UI Light" pitchFamily="34" charset="0"/>
              <a:ea typeface="+mn-ea"/>
              <a:cs typeface="+mn-cs"/>
            </a:endParaRPr>
          </a:p>
          <a:p>
            <a:r>
              <a:rPr lang="en-US" sz="800" b="1" kern="1200" dirty="0">
                <a:solidFill>
                  <a:schemeClr val="tx1"/>
                </a:solidFill>
                <a:effectLst/>
                <a:latin typeface="Segoe UI Light" pitchFamily="34" charset="0"/>
                <a:ea typeface="+mn-ea"/>
                <a:cs typeface="+mn-cs"/>
              </a:rPr>
              <a:t>Tag Image local copy</a:t>
            </a:r>
          </a:p>
          <a:p>
            <a:r>
              <a:rPr lang="en-US" sz="800" b="0" kern="1200" dirty="0">
                <a:solidFill>
                  <a:schemeClr val="tx1"/>
                </a:solidFill>
                <a:effectLst/>
                <a:latin typeface="Segoe UI Light" pitchFamily="34" charset="0"/>
                <a:ea typeface="+mn-ea"/>
                <a:cs typeface="+mn-cs"/>
              </a:rPr>
              <a:t>docker tag mcr.microsoft.com/</a:t>
            </a:r>
            <a:r>
              <a:rPr lang="en-US" sz="800" b="0" kern="1200" dirty="0" err="1">
                <a:solidFill>
                  <a:schemeClr val="tx1"/>
                </a:solidFill>
                <a:effectLst/>
                <a:latin typeface="Segoe UI Light" pitchFamily="34" charset="0"/>
                <a:ea typeface="+mn-ea"/>
                <a:cs typeface="+mn-cs"/>
              </a:rPr>
              <a:t>azuredocs</a:t>
            </a:r>
            <a:r>
              <a:rPr lang="en-US" sz="800" b="0" kern="1200" dirty="0">
                <a:solidFill>
                  <a:schemeClr val="tx1"/>
                </a:solidFill>
                <a:effectLst/>
                <a:latin typeface="Segoe UI Light" pitchFamily="34" charset="0"/>
                <a:ea typeface="+mn-ea"/>
                <a:cs typeface="+mn-cs"/>
              </a:rPr>
              <a:t>/azure-vote-front:v1 gapacr.azurecr.io/azure-vote-front:v1   (change v1 to v2)</a:t>
            </a:r>
          </a:p>
          <a:p>
            <a:r>
              <a:rPr lang="en-US" sz="800" b="0" dirty="0">
                <a:latin typeface="Segoe UI Light" pitchFamily="34" charset="0"/>
              </a:rPr>
              <a:t>Push Image to ACR</a:t>
            </a:r>
          </a:p>
          <a:p>
            <a:endParaRPr lang="en-US" sz="800" b="1" kern="1200" dirty="0">
              <a:solidFill>
                <a:schemeClr val="tx1"/>
              </a:solidFill>
              <a:effectLst/>
              <a:latin typeface="Segoe UI Light" pitchFamily="34" charset="0"/>
              <a:ea typeface="+mn-ea"/>
              <a:cs typeface="+mn-cs"/>
            </a:endParaRPr>
          </a:p>
          <a:p>
            <a:r>
              <a:rPr lang="en-US" sz="800" b="1" kern="1200" dirty="0">
                <a:solidFill>
                  <a:schemeClr val="tx1"/>
                </a:solidFill>
                <a:effectLst/>
                <a:latin typeface="Segoe UI Light" pitchFamily="34" charset="0"/>
                <a:ea typeface="+mn-ea"/>
                <a:cs typeface="+mn-cs"/>
              </a:rPr>
              <a:t>Get list of ACR login servers </a:t>
            </a:r>
          </a:p>
          <a:p>
            <a:r>
              <a:rPr lang="en-US" sz="800" b="0" kern="1200" dirty="0" err="1">
                <a:solidFill>
                  <a:schemeClr val="tx1"/>
                </a:solidFill>
                <a:effectLst/>
                <a:latin typeface="Segoe UI Light" pitchFamily="34" charset="0"/>
                <a:ea typeface="+mn-ea"/>
                <a:cs typeface="+mn-cs"/>
              </a:rPr>
              <a:t>az</a:t>
            </a:r>
            <a:r>
              <a:rPr lang="en-US" sz="800" b="0" kern="1200" dirty="0">
                <a:solidFill>
                  <a:schemeClr val="tx1"/>
                </a:solidFill>
                <a:effectLst/>
                <a:latin typeface="Segoe UI Light" pitchFamily="34" charset="0"/>
                <a:ea typeface="+mn-ea"/>
                <a:cs typeface="+mn-cs"/>
              </a:rPr>
              <a:t> </a:t>
            </a:r>
            <a:r>
              <a:rPr lang="en-US" sz="800" b="0" kern="1200" dirty="0" err="1">
                <a:solidFill>
                  <a:schemeClr val="tx1"/>
                </a:solidFill>
                <a:effectLst/>
                <a:latin typeface="Segoe UI Light" pitchFamily="34" charset="0"/>
                <a:ea typeface="+mn-ea"/>
                <a:cs typeface="+mn-cs"/>
              </a:rPr>
              <a:t>acr</a:t>
            </a:r>
            <a:r>
              <a:rPr lang="en-US" sz="800" b="0" kern="1200" dirty="0">
                <a:solidFill>
                  <a:schemeClr val="tx1"/>
                </a:solidFill>
                <a:effectLst/>
                <a:latin typeface="Segoe UI Light" pitchFamily="34" charset="0"/>
                <a:ea typeface="+mn-ea"/>
                <a:cs typeface="+mn-cs"/>
              </a:rPr>
              <a:t> list --resource-group gap-</a:t>
            </a:r>
            <a:r>
              <a:rPr lang="en-US" sz="800" b="0" kern="1200" dirty="0" err="1">
                <a:solidFill>
                  <a:schemeClr val="tx1"/>
                </a:solidFill>
                <a:effectLst/>
                <a:latin typeface="Segoe UI Light" pitchFamily="34" charset="0"/>
                <a:ea typeface="+mn-ea"/>
                <a:cs typeface="+mn-cs"/>
              </a:rPr>
              <a:t>rg</a:t>
            </a:r>
            <a:r>
              <a:rPr lang="en-US" sz="800" b="0" kern="1200" dirty="0">
                <a:solidFill>
                  <a:schemeClr val="tx1"/>
                </a:solidFill>
                <a:effectLst/>
                <a:latin typeface="Segoe UI Light" pitchFamily="34" charset="0"/>
                <a:ea typeface="+mn-ea"/>
                <a:cs typeface="+mn-cs"/>
              </a:rPr>
              <a:t> --query "[].{</a:t>
            </a:r>
            <a:r>
              <a:rPr lang="en-US" sz="800" b="0" kern="1200" dirty="0" err="1">
                <a:solidFill>
                  <a:schemeClr val="tx1"/>
                </a:solidFill>
                <a:effectLst/>
                <a:latin typeface="Segoe UI Light" pitchFamily="34" charset="0"/>
                <a:ea typeface="+mn-ea"/>
                <a:cs typeface="+mn-cs"/>
              </a:rPr>
              <a:t>acrLoginServer:loginServer</a:t>
            </a:r>
            <a:r>
              <a:rPr lang="en-US" sz="800" b="0" kern="1200" dirty="0">
                <a:solidFill>
                  <a:schemeClr val="tx1"/>
                </a:solidFill>
                <a:effectLst/>
                <a:latin typeface="Segoe UI Light" pitchFamily="34" charset="0"/>
                <a:ea typeface="+mn-ea"/>
                <a:cs typeface="+mn-cs"/>
              </a:rPr>
              <a:t>}" --output table</a:t>
            </a:r>
          </a:p>
          <a:p>
            <a:endParaRPr lang="en-US" sz="800" b="1" kern="1200" dirty="0">
              <a:solidFill>
                <a:schemeClr val="tx1"/>
              </a:solidFill>
              <a:effectLst/>
              <a:latin typeface="Segoe UI Light" pitchFamily="34" charset="0"/>
              <a:ea typeface="+mn-ea"/>
              <a:cs typeface="+mn-cs"/>
            </a:endParaRPr>
          </a:p>
          <a:p>
            <a:r>
              <a:rPr lang="en-US" sz="800" b="1" kern="1200" dirty="0">
                <a:solidFill>
                  <a:schemeClr val="tx1"/>
                </a:solidFill>
                <a:effectLst/>
                <a:latin typeface="Segoe UI Light" pitchFamily="34" charset="0"/>
                <a:ea typeface="+mn-ea"/>
                <a:cs typeface="+mn-cs"/>
              </a:rPr>
              <a:t>Output</a:t>
            </a:r>
          </a:p>
          <a:p>
            <a:r>
              <a:rPr lang="en-US" sz="800" b="0" kern="1200" dirty="0">
                <a:solidFill>
                  <a:schemeClr val="tx1"/>
                </a:solidFill>
                <a:effectLst/>
                <a:latin typeface="Segoe UI Light" pitchFamily="34" charset="0"/>
                <a:ea typeface="+mn-ea"/>
                <a:cs typeface="+mn-cs"/>
              </a:rPr>
              <a:t>gapacr.azurecr.io</a:t>
            </a:r>
          </a:p>
          <a:p>
            <a:endParaRPr lang="en-US" sz="800" b="1" kern="1200" dirty="0">
              <a:solidFill>
                <a:schemeClr val="tx1"/>
              </a:solidFill>
              <a:effectLst/>
              <a:latin typeface="Segoe UI Light" pitchFamily="34" charset="0"/>
              <a:ea typeface="+mn-ea"/>
              <a:cs typeface="+mn-cs"/>
            </a:endParaRPr>
          </a:p>
          <a:p>
            <a:r>
              <a:rPr lang="en-US" sz="800" b="1" kern="1200" dirty="0">
                <a:solidFill>
                  <a:schemeClr val="tx1"/>
                </a:solidFill>
                <a:effectLst/>
                <a:latin typeface="Segoe UI Light" pitchFamily="34" charset="0"/>
                <a:ea typeface="+mn-ea"/>
                <a:cs typeface="+mn-cs"/>
              </a:rPr>
              <a:t>Push Image to registry </a:t>
            </a:r>
          </a:p>
          <a:p>
            <a:r>
              <a:rPr lang="en-US" sz="800" b="0" kern="1200" dirty="0">
                <a:solidFill>
                  <a:schemeClr val="tx1"/>
                </a:solidFill>
                <a:effectLst/>
                <a:latin typeface="Segoe UI Light" pitchFamily="34" charset="0"/>
                <a:ea typeface="+mn-ea"/>
                <a:cs typeface="+mn-cs"/>
              </a:rPr>
              <a:t>docker push gapacr.azurecr.io/azure-vote-front:v1</a:t>
            </a:r>
          </a:p>
          <a:p>
            <a:endParaRPr lang="en-US" sz="800" b="0" kern="1200" dirty="0">
              <a:solidFill>
                <a:schemeClr val="tx1"/>
              </a:solidFill>
              <a:effectLst/>
              <a:latin typeface="Segoe UI Light" pitchFamily="34" charset="0"/>
              <a:ea typeface="+mn-ea"/>
              <a:cs typeface="+mn-cs"/>
            </a:endParaRPr>
          </a:p>
          <a:p>
            <a:r>
              <a:rPr lang="en-US" sz="800" b="1" kern="1200" dirty="0">
                <a:solidFill>
                  <a:schemeClr val="tx1"/>
                </a:solidFill>
                <a:effectLst/>
                <a:latin typeface="Segoe UI Light" pitchFamily="34" charset="0"/>
                <a:ea typeface="+mn-ea"/>
                <a:cs typeface="+mn-cs"/>
              </a:rPr>
              <a:t>Tag Image</a:t>
            </a:r>
          </a:p>
          <a:p>
            <a:r>
              <a:rPr lang="en-US" sz="800" b="0" kern="1200" dirty="0">
                <a:solidFill>
                  <a:schemeClr val="tx1"/>
                </a:solidFill>
                <a:effectLst/>
                <a:latin typeface="Segoe UI Light" pitchFamily="34" charset="0"/>
                <a:ea typeface="+mn-ea"/>
                <a:cs typeface="+mn-cs"/>
              </a:rPr>
              <a:t>docker tag mcr.microsoft.com/</a:t>
            </a:r>
            <a:r>
              <a:rPr lang="en-US" sz="800" b="0" kern="1200" dirty="0" err="1">
                <a:solidFill>
                  <a:schemeClr val="tx1"/>
                </a:solidFill>
                <a:effectLst/>
                <a:latin typeface="Segoe UI Light" pitchFamily="34" charset="0"/>
                <a:ea typeface="+mn-ea"/>
                <a:cs typeface="+mn-cs"/>
              </a:rPr>
              <a:t>azuredocs</a:t>
            </a:r>
            <a:r>
              <a:rPr lang="en-US" sz="800" b="0" kern="1200" dirty="0">
                <a:solidFill>
                  <a:schemeClr val="tx1"/>
                </a:solidFill>
                <a:effectLst/>
                <a:latin typeface="Segoe UI Light" pitchFamily="34" charset="0"/>
                <a:ea typeface="+mn-ea"/>
                <a:cs typeface="+mn-cs"/>
              </a:rPr>
              <a:t>/azure-vote-front:v1 timoacr.azurecr.io/azure-vote-front:v1</a:t>
            </a:r>
          </a:p>
          <a:p>
            <a:endParaRPr lang="en-US" sz="800" b="1" kern="1200" dirty="0">
              <a:solidFill>
                <a:schemeClr val="tx1"/>
              </a:solidFill>
              <a:effectLst/>
              <a:latin typeface="Segoe UI Light" pitchFamily="34" charset="0"/>
              <a:ea typeface="+mn-ea"/>
              <a:cs typeface="+mn-cs"/>
            </a:endParaRPr>
          </a:p>
          <a:p>
            <a:r>
              <a:rPr lang="en-US" sz="800" b="1" kern="1200" dirty="0">
                <a:solidFill>
                  <a:schemeClr val="tx1"/>
                </a:solidFill>
                <a:effectLst/>
                <a:latin typeface="Segoe UI Light" pitchFamily="34" charset="0"/>
                <a:ea typeface="+mn-ea"/>
                <a:cs typeface="+mn-cs"/>
              </a:rPr>
              <a:t>Push Image</a:t>
            </a:r>
          </a:p>
          <a:p>
            <a:r>
              <a:rPr lang="en-US" sz="800" b="0" kern="1200" dirty="0">
                <a:solidFill>
                  <a:schemeClr val="tx1"/>
                </a:solidFill>
                <a:effectLst/>
                <a:latin typeface="Segoe UI Light" pitchFamily="34" charset="0"/>
                <a:ea typeface="+mn-ea"/>
                <a:cs typeface="+mn-cs"/>
              </a:rPr>
              <a:t>docker push timoacr.azurecr.io/azure-vote-front:v1 </a:t>
            </a:r>
          </a:p>
          <a:p>
            <a:endParaRPr lang="en-US" sz="800" b="1" kern="1200" dirty="0">
              <a:solidFill>
                <a:schemeClr val="tx1"/>
              </a:solidFill>
              <a:effectLst/>
              <a:latin typeface="Segoe UI Light" pitchFamily="34" charset="0"/>
              <a:ea typeface="+mn-ea"/>
              <a:cs typeface="+mn-cs"/>
            </a:endParaRPr>
          </a:p>
          <a:p>
            <a:r>
              <a:rPr lang="en-US" sz="800" b="1" kern="1200" dirty="0">
                <a:solidFill>
                  <a:schemeClr val="tx1"/>
                </a:solidFill>
                <a:effectLst/>
                <a:latin typeface="Segoe UI Light" pitchFamily="34" charset="0"/>
                <a:ea typeface="+mn-ea"/>
                <a:cs typeface="+mn-cs"/>
              </a:rPr>
              <a:t>List ACR</a:t>
            </a:r>
          </a:p>
          <a:p>
            <a:r>
              <a:rPr lang="en-US" sz="800" b="0" kern="1200" dirty="0" err="1">
                <a:solidFill>
                  <a:schemeClr val="tx1"/>
                </a:solidFill>
                <a:effectLst/>
                <a:latin typeface="Segoe UI Light" pitchFamily="34" charset="0"/>
                <a:ea typeface="+mn-ea"/>
                <a:cs typeface="+mn-cs"/>
              </a:rPr>
              <a:t>az</a:t>
            </a:r>
            <a:r>
              <a:rPr lang="en-US" sz="800" b="0" kern="1200" dirty="0">
                <a:solidFill>
                  <a:schemeClr val="tx1"/>
                </a:solidFill>
                <a:effectLst/>
                <a:latin typeface="Segoe UI Light" pitchFamily="34" charset="0"/>
                <a:ea typeface="+mn-ea"/>
                <a:cs typeface="+mn-cs"/>
              </a:rPr>
              <a:t> </a:t>
            </a:r>
            <a:r>
              <a:rPr lang="en-US" sz="800" b="0" kern="1200" dirty="0" err="1">
                <a:solidFill>
                  <a:schemeClr val="tx1"/>
                </a:solidFill>
                <a:effectLst/>
                <a:latin typeface="Segoe UI Light" pitchFamily="34" charset="0"/>
                <a:ea typeface="+mn-ea"/>
                <a:cs typeface="+mn-cs"/>
              </a:rPr>
              <a:t>acr</a:t>
            </a:r>
            <a:r>
              <a:rPr lang="en-US" sz="800" b="0" kern="1200" dirty="0">
                <a:solidFill>
                  <a:schemeClr val="tx1"/>
                </a:solidFill>
                <a:effectLst/>
                <a:latin typeface="Segoe UI Light" pitchFamily="34" charset="0"/>
                <a:ea typeface="+mn-ea"/>
                <a:cs typeface="+mn-cs"/>
              </a:rPr>
              <a:t> repository list --name  </a:t>
            </a:r>
            <a:r>
              <a:rPr lang="en-US" sz="800" b="0" kern="1200" dirty="0" err="1">
                <a:solidFill>
                  <a:schemeClr val="tx1"/>
                </a:solidFill>
                <a:effectLst/>
                <a:latin typeface="Segoe UI Light" pitchFamily="34" charset="0"/>
                <a:ea typeface="+mn-ea"/>
                <a:cs typeface="+mn-cs"/>
              </a:rPr>
              <a:t>gapacr</a:t>
            </a:r>
            <a:r>
              <a:rPr lang="en-US" sz="800" b="0" kern="1200" dirty="0">
                <a:solidFill>
                  <a:schemeClr val="tx1"/>
                </a:solidFill>
                <a:effectLst/>
                <a:latin typeface="Segoe UI Light" pitchFamily="34" charset="0"/>
                <a:ea typeface="+mn-ea"/>
                <a:cs typeface="+mn-cs"/>
              </a:rPr>
              <a:t> --output table</a:t>
            </a:r>
          </a:p>
          <a:p>
            <a:endParaRPr lang="en-US" sz="800" b="1" dirty="0">
              <a:latin typeface="Segoe UI Light" pitchFamily="34" charset="0"/>
            </a:endParaRPr>
          </a:p>
          <a:p>
            <a:r>
              <a:rPr lang="en-US" sz="800" b="1" kern="1200" dirty="0">
                <a:solidFill>
                  <a:schemeClr val="tx1"/>
                </a:solidFill>
                <a:effectLst/>
                <a:latin typeface="Segoe UI Light" pitchFamily="34" charset="0"/>
                <a:ea typeface="+mn-ea"/>
                <a:cs typeface="+mn-cs"/>
              </a:rPr>
              <a:t>List Image Tags</a:t>
            </a:r>
          </a:p>
          <a:p>
            <a:endParaRPr lang="en-US" sz="800" b="1" kern="1200" dirty="0">
              <a:solidFill>
                <a:schemeClr val="tx1"/>
              </a:solidFill>
              <a:effectLst/>
              <a:latin typeface="Segoe UI Light" pitchFamily="34" charset="0"/>
              <a:ea typeface="+mn-ea"/>
              <a:cs typeface="+mn-cs"/>
            </a:endParaRPr>
          </a:p>
          <a:p>
            <a:r>
              <a:rPr lang="en-US" sz="800" b="0" kern="1200" dirty="0" err="1">
                <a:solidFill>
                  <a:schemeClr val="tx1"/>
                </a:solidFill>
                <a:effectLst/>
                <a:latin typeface="Segoe UI Light" pitchFamily="34" charset="0"/>
                <a:ea typeface="+mn-ea"/>
                <a:cs typeface="+mn-cs"/>
              </a:rPr>
              <a:t>az</a:t>
            </a:r>
            <a:r>
              <a:rPr lang="en-US" sz="800" b="0" kern="1200" dirty="0">
                <a:solidFill>
                  <a:schemeClr val="tx1"/>
                </a:solidFill>
                <a:effectLst/>
                <a:latin typeface="Segoe UI Light" pitchFamily="34" charset="0"/>
                <a:ea typeface="+mn-ea"/>
                <a:cs typeface="+mn-cs"/>
              </a:rPr>
              <a:t> </a:t>
            </a:r>
            <a:r>
              <a:rPr lang="en-US" sz="800" b="0" kern="1200" dirty="0" err="1">
                <a:solidFill>
                  <a:schemeClr val="tx1"/>
                </a:solidFill>
                <a:effectLst/>
                <a:latin typeface="Segoe UI Light" pitchFamily="34" charset="0"/>
                <a:ea typeface="+mn-ea"/>
                <a:cs typeface="+mn-cs"/>
              </a:rPr>
              <a:t>acr</a:t>
            </a:r>
            <a:r>
              <a:rPr lang="en-US" sz="800" b="0" kern="1200" dirty="0">
                <a:solidFill>
                  <a:schemeClr val="tx1"/>
                </a:solidFill>
                <a:effectLst/>
                <a:latin typeface="Segoe UI Light" pitchFamily="34" charset="0"/>
                <a:ea typeface="+mn-ea"/>
                <a:cs typeface="+mn-cs"/>
              </a:rPr>
              <a:t> repository show-tags --name </a:t>
            </a:r>
            <a:r>
              <a:rPr lang="en-US" sz="800" b="0" kern="1200" dirty="0" err="1">
                <a:solidFill>
                  <a:schemeClr val="tx1"/>
                </a:solidFill>
                <a:effectLst/>
                <a:latin typeface="Segoe UI Light" pitchFamily="34" charset="0"/>
                <a:ea typeface="+mn-ea"/>
                <a:cs typeface="+mn-cs"/>
              </a:rPr>
              <a:t>timoacr</a:t>
            </a:r>
            <a:r>
              <a:rPr lang="en-US" sz="800" b="0" kern="1200" dirty="0">
                <a:solidFill>
                  <a:schemeClr val="tx1"/>
                </a:solidFill>
                <a:effectLst/>
                <a:latin typeface="Segoe UI Light" pitchFamily="34" charset="0"/>
                <a:ea typeface="+mn-ea"/>
                <a:cs typeface="+mn-cs"/>
              </a:rPr>
              <a:t> --repository azure-vote-front --output table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4/22/2021 9:23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54086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3"/>
            <a:ext cx="6094445"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0375643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E641-0F06-46B1-9D9E-D52CA58E0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5D09C2-9D23-4A35-97BB-D885686B6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8CE85C-27D8-457D-BB83-9E540B5E4FE4}"/>
              </a:ext>
            </a:extLst>
          </p:cNvPr>
          <p:cNvSpPr>
            <a:spLocks noGrp="1"/>
          </p:cNvSpPr>
          <p:nvPr>
            <p:ph type="dt" sz="half" idx="10"/>
          </p:nvPr>
        </p:nvSpPr>
        <p:spPr/>
        <p:txBody>
          <a:bodyPr/>
          <a:lstStyle/>
          <a:p>
            <a:fld id="{18695887-9C53-499A-B5CC-E3F5DC39351B}" type="datetimeFigureOut">
              <a:rPr lang="en-US" smtClean="0"/>
              <a:t>4/22/2021</a:t>
            </a:fld>
            <a:endParaRPr lang="en-US"/>
          </a:p>
        </p:txBody>
      </p:sp>
      <p:sp>
        <p:nvSpPr>
          <p:cNvPr id="5" name="Footer Placeholder 4">
            <a:extLst>
              <a:ext uri="{FF2B5EF4-FFF2-40B4-BE49-F238E27FC236}">
                <a16:creationId xmlns:a16="http://schemas.microsoft.com/office/drawing/2014/main" id="{339EC108-5171-469D-9AB0-C6FEAE840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5A01E-5709-4506-9219-6FA19AE2E727}"/>
              </a:ext>
            </a:extLst>
          </p:cNvPr>
          <p:cNvSpPr>
            <a:spLocks noGrp="1"/>
          </p:cNvSpPr>
          <p:nvPr>
            <p:ph type="sldNum" sz="quarter" idx="12"/>
          </p:nvPr>
        </p:nvSpPr>
        <p:spPr/>
        <p:txBody>
          <a:bodyPr/>
          <a:lstStyle/>
          <a:p>
            <a:fld id="{4814648C-B2EB-40A8-9D18-DE51C73B7F49}" type="slidenum">
              <a:rPr lang="en-US" smtClean="0"/>
              <a:t>‹#›</a:t>
            </a:fld>
            <a:endParaRPr lang="en-US"/>
          </a:p>
        </p:txBody>
      </p:sp>
    </p:spTree>
    <p:extLst>
      <p:ext uri="{BB962C8B-B14F-4D97-AF65-F5344CB8AC3E}">
        <p14:creationId xmlns:p14="http://schemas.microsoft.com/office/powerpoint/2010/main" val="128348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 id="2147485195" r:id="rId81"/>
    <p:sldLayoutId id="2147485196"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34.xml"/><Relationship Id="rId6" Type="http://schemas.openxmlformats.org/officeDocument/2006/relationships/image" Target="../media/image61.png"/><Relationship Id="rId11" Type="http://schemas.openxmlformats.org/officeDocument/2006/relationships/image" Target="../media/image66.tiff"/><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abs.play-with-docker.com/" TargetMode="External"/><Relationship Id="rId1" Type="http://schemas.openxmlformats.org/officeDocument/2006/relationships/slideLayout" Target="../slideLayouts/slideLayout34.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8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a:t>Azure Kubernetes Service Containers Overview</a:t>
            </a:r>
          </a:p>
        </p:txBody>
      </p:sp>
      <p:sp>
        <p:nvSpPr>
          <p:cNvPr id="5" name="Text Placeholder 4"/>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612301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7AE6-6EF9-41B1-A2A7-B95C500FEBBF}"/>
              </a:ext>
            </a:extLst>
          </p:cNvPr>
          <p:cNvSpPr>
            <a:spLocks noGrp="1"/>
          </p:cNvSpPr>
          <p:nvPr>
            <p:ph type="title"/>
          </p:nvPr>
        </p:nvSpPr>
        <p:spPr>
          <a:xfrm>
            <a:off x="588263" y="457200"/>
            <a:ext cx="11018520" cy="553998"/>
          </a:xfrm>
        </p:spPr>
        <p:txBody>
          <a:bodyPr/>
          <a:lstStyle/>
          <a:p>
            <a:r>
              <a:rPr lang="en-US" b="1" i="0">
                <a:solidFill>
                  <a:srgbClr val="171717"/>
                </a:solidFill>
                <a:effectLst/>
                <a:latin typeface="Segoe UI" panose="020B0502040204020203" pitchFamily="34" charset="0"/>
              </a:rPr>
              <a:t>Containers </a:t>
            </a:r>
            <a:endParaRPr lang="en-US"/>
          </a:p>
        </p:txBody>
      </p:sp>
      <p:grpSp>
        <p:nvGrpSpPr>
          <p:cNvPr id="93" name="Group 92">
            <a:extLst>
              <a:ext uri="{FF2B5EF4-FFF2-40B4-BE49-F238E27FC236}">
                <a16:creationId xmlns:a16="http://schemas.microsoft.com/office/drawing/2014/main" id="{C6D8D6A6-8D8C-4510-A319-0914C631DE3A}"/>
              </a:ext>
            </a:extLst>
          </p:cNvPr>
          <p:cNvGrpSpPr/>
          <p:nvPr/>
        </p:nvGrpSpPr>
        <p:grpSpPr>
          <a:xfrm>
            <a:off x="811400" y="1889122"/>
            <a:ext cx="1237724" cy="1478041"/>
            <a:chOff x="1209137" y="1434370"/>
            <a:chExt cx="1237724" cy="1478041"/>
          </a:xfrm>
        </p:grpSpPr>
        <p:grpSp>
          <p:nvGrpSpPr>
            <p:cNvPr id="6" name="Group 5">
              <a:extLst>
                <a:ext uri="{FF2B5EF4-FFF2-40B4-BE49-F238E27FC236}">
                  <a16:creationId xmlns:a16="http://schemas.microsoft.com/office/drawing/2014/main" id="{FA8062B8-C3FB-483A-A2F6-6981537323DB}"/>
                </a:ext>
              </a:extLst>
            </p:cNvPr>
            <p:cNvGrpSpPr/>
            <p:nvPr/>
          </p:nvGrpSpPr>
          <p:grpSpPr>
            <a:xfrm>
              <a:off x="1256747" y="1434370"/>
              <a:ext cx="1190114" cy="919161"/>
              <a:chOff x="1607293" y="2529497"/>
              <a:chExt cx="1422577" cy="1098699"/>
            </a:xfrm>
            <a:solidFill>
              <a:srgbClr val="002060"/>
            </a:solidFill>
          </p:grpSpPr>
          <p:sp>
            <p:nvSpPr>
              <p:cNvPr id="8" name="Freeform 5">
                <a:extLst>
                  <a:ext uri="{FF2B5EF4-FFF2-40B4-BE49-F238E27FC236}">
                    <a16:creationId xmlns:a16="http://schemas.microsoft.com/office/drawing/2014/main" id="{62A93DB3-0169-44F5-B20C-6CBA16C663AD}"/>
                  </a:ext>
                </a:extLst>
              </p:cNvPr>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BCF2"/>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10" name="Group 9">
                <a:extLst>
                  <a:ext uri="{FF2B5EF4-FFF2-40B4-BE49-F238E27FC236}">
                    <a16:creationId xmlns:a16="http://schemas.microsoft.com/office/drawing/2014/main" id="{512748C7-979C-4298-BC5E-AF9CEC25B110}"/>
                  </a:ext>
                </a:extLst>
              </p:cNvPr>
              <p:cNvGrpSpPr/>
              <p:nvPr/>
            </p:nvGrpSpPr>
            <p:grpSpPr>
              <a:xfrm>
                <a:off x="2061884" y="2634924"/>
                <a:ext cx="513394" cy="576136"/>
                <a:chOff x="2304394" y="2806764"/>
                <a:chExt cx="203894" cy="228812"/>
              </a:xfrm>
              <a:grpFill/>
            </p:grpSpPr>
            <p:sp>
              <p:nvSpPr>
                <p:cNvPr id="11" name="Freeform 6">
                  <a:extLst>
                    <a:ext uri="{FF2B5EF4-FFF2-40B4-BE49-F238E27FC236}">
                      <a16:creationId xmlns:a16="http://schemas.microsoft.com/office/drawing/2014/main" id="{ACACADB0-4CD9-4951-9119-A6951B63189F}"/>
                    </a:ext>
                  </a:extLst>
                </p:cNvPr>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2" name="Freeform 7">
                  <a:extLst>
                    <a:ext uri="{FF2B5EF4-FFF2-40B4-BE49-F238E27FC236}">
                      <a16:creationId xmlns:a16="http://schemas.microsoft.com/office/drawing/2014/main" id="{DD1619A8-14CC-4E8A-88AD-2BFD83A54415}"/>
                    </a:ext>
                  </a:extLst>
                </p:cNvPr>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13" name="Freeform 8">
                  <a:extLst>
                    <a:ext uri="{FF2B5EF4-FFF2-40B4-BE49-F238E27FC236}">
                      <a16:creationId xmlns:a16="http://schemas.microsoft.com/office/drawing/2014/main" id="{3CE8C701-322B-466E-B422-E9FC7116D8B5}"/>
                    </a:ext>
                  </a:extLst>
                </p:cNvPr>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14" name="TextBox 13">
              <a:extLst>
                <a:ext uri="{FF2B5EF4-FFF2-40B4-BE49-F238E27FC236}">
                  <a16:creationId xmlns:a16="http://schemas.microsoft.com/office/drawing/2014/main" id="{3B7652E4-49BC-4294-8A06-852F79011E39}"/>
                </a:ext>
              </a:extLst>
            </p:cNvPr>
            <p:cNvSpPr txBox="1"/>
            <p:nvPr/>
          </p:nvSpPr>
          <p:spPr>
            <a:xfrm>
              <a:off x="1209137" y="2367815"/>
              <a:ext cx="1173987" cy="544596"/>
            </a:xfrm>
            <a:prstGeom prst="rect">
              <a:avLst/>
            </a:prstGeom>
            <a:noFill/>
          </p:spPr>
          <p:txBody>
            <a:bodyPr wrap="none" lIns="182854" tIns="146284" rIns="182854" bIns="146284" rtlCol="0">
              <a:spAutoFit/>
            </a:bodyPr>
            <a:lstStyle/>
            <a:p>
              <a:pPr>
                <a:lnSpc>
                  <a:spcPct val="90000"/>
                </a:lnSpc>
                <a:spcAft>
                  <a:spcPts val="599"/>
                </a:spcAft>
              </a:pPr>
              <a:r>
                <a:rPr lang="en-US" sz="1799"/>
                <a:t>Physical</a:t>
              </a:r>
            </a:p>
          </p:txBody>
        </p:sp>
      </p:grpSp>
      <p:grpSp>
        <p:nvGrpSpPr>
          <p:cNvPr id="24" name="Group 23">
            <a:extLst>
              <a:ext uri="{FF2B5EF4-FFF2-40B4-BE49-F238E27FC236}">
                <a16:creationId xmlns:a16="http://schemas.microsoft.com/office/drawing/2014/main" id="{7EF3B11F-EC4B-4DAF-99F6-08BE2BEA15AA}"/>
              </a:ext>
            </a:extLst>
          </p:cNvPr>
          <p:cNvGrpSpPr/>
          <p:nvPr/>
        </p:nvGrpSpPr>
        <p:grpSpPr>
          <a:xfrm>
            <a:off x="6997470" y="1808741"/>
            <a:ext cx="2394793" cy="2428214"/>
            <a:chOff x="7178389" y="2084931"/>
            <a:chExt cx="2395133" cy="2428558"/>
          </a:xfrm>
        </p:grpSpPr>
        <p:sp>
          <p:nvSpPr>
            <p:cNvPr id="25" name="Freeform 5">
              <a:extLst>
                <a:ext uri="{FF2B5EF4-FFF2-40B4-BE49-F238E27FC236}">
                  <a16:creationId xmlns:a16="http://schemas.microsoft.com/office/drawing/2014/main" id="{F1BC17E6-753D-4065-BF1A-F7FB9F01B0FB}"/>
                </a:ext>
              </a:extLst>
            </p:cNvPr>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2060"/>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26" name="Group 25">
              <a:extLst>
                <a:ext uri="{FF2B5EF4-FFF2-40B4-BE49-F238E27FC236}">
                  <a16:creationId xmlns:a16="http://schemas.microsoft.com/office/drawing/2014/main" id="{1CDD4690-279B-4B81-AAFF-E97DC34EC19B}"/>
                </a:ext>
              </a:extLst>
            </p:cNvPr>
            <p:cNvGrpSpPr/>
            <p:nvPr/>
          </p:nvGrpSpPr>
          <p:grpSpPr>
            <a:xfrm>
              <a:off x="7388615" y="2895644"/>
              <a:ext cx="457478" cy="447088"/>
              <a:chOff x="9109131" y="2427363"/>
              <a:chExt cx="620854" cy="606753"/>
            </a:xfrm>
          </p:grpSpPr>
          <p:grpSp>
            <p:nvGrpSpPr>
              <p:cNvPr id="64" name="Group 63">
                <a:extLst>
                  <a:ext uri="{FF2B5EF4-FFF2-40B4-BE49-F238E27FC236}">
                    <a16:creationId xmlns:a16="http://schemas.microsoft.com/office/drawing/2014/main" id="{06AB8E8C-9FAC-4044-A449-A06F1BBB34E5}"/>
                  </a:ext>
                </a:extLst>
              </p:cNvPr>
              <p:cNvGrpSpPr/>
              <p:nvPr/>
            </p:nvGrpSpPr>
            <p:grpSpPr>
              <a:xfrm>
                <a:off x="9204778" y="2479325"/>
                <a:ext cx="429561" cy="482058"/>
                <a:chOff x="2304394" y="2806764"/>
                <a:chExt cx="203894" cy="228812"/>
              </a:xfrm>
              <a:solidFill>
                <a:schemeClr val="bg1"/>
              </a:solidFill>
            </p:grpSpPr>
            <p:sp>
              <p:nvSpPr>
                <p:cNvPr id="66" name="Freeform 6">
                  <a:extLst>
                    <a:ext uri="{FF2B5EF4-FFF2-40B4-BE49-F238E27FC236}">
                      <a16:creationId xmlns:a16="http://schemas.microsoft.com/office/drawing/2014/main" id="{0D5EE5E1-DF20-48C8-8479-E8AEC108E1AD}"/>
                    </a:ext>
                  </a:extLst>
                </p:cNvPr>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7" name="Freeform 7">
                  <a:extLst>
                    <a:ext uri="{FF2B5EF4-FFF2-40B4-BE49-F238E27FC236}">
                      <a16:creationId xmlns:a16="http://schemas.microsoft.com/office/drawing/2014/main" id="{4444B22B-36A5-400F-893E-6B16FC59E1FD}"/>
                    </a:ext>
                  </a:extLst>
                </p:cNvPr>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8" name="Freeform 8">
                  <a:extLst>
                    <a:ext uri="{FF2B5EF4-FFF2-40B4-BE49-F238E27FC236}">
                      <a16:creationId xmlns:a16="http://schemas.microsoft.com/office/drawing/2014/main" id="{4D1493D6-7D4F-485E-9DE1-F077B45D8EEA}"/>
                    </a:ext>
                  </a:extLst>
                </p:cNvPr>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5" name="Rounded Rectangle 65">
                <a:extLst>
                  <a:ext uri="{FF2B5EF4-FFF2-40B4-BE49-F238E27FC236}">
                    <a16:creationId xmlns:a16="http://schemas.microsoft.com/office/drawing/2014/main" id="{4ED94CBD-EC45-45D2-86B6-E709361CEC6D}"/>
                  </a:ext>
                </a:extLst>
              </p:cNvPr>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EC1EB248-D2F9-4F53-8879-616B00896B3B}"/>
                </a:ext>
              </a:extLst>
            </p:cNvPr>
            <p:cNvGrpSpPr/>
            <p:nvPr/>
          </p:nvGrpSpPr>
          <p:grpSpPr>
            <a:xfrm>
              <a:off x="7904180" y="2895644"/>
              <a:ext cx="457478" cy="447088"/>
              <a:chOff x="9109131" y="2427363"/>
              <a:chExt cx="620854" cy="606753"/>
            </a:xfrm>
          </p:grpSpPr>
          <p:grpSp>
            <p:nvGrpSpPr>
              <p:cNvPr id="59" name="Group 58">
                <a:extLst>
                  <a:ext uri="{FF2B5EF4-FFF2-40B4-BE49-F238E27FC236}">
                    <a16:creationId xmlns:a16="http://schemas.microsoft.com/office/drawing/2014/main" id="{ADF49A0F-724A-4045-A550-885D847FE6B4}"/>
                  </a:ext>
                </a:extLst>
              </p:cNvPr>
              <p:cNvGrpSpPr/>
              <p:nvPr/>
            </p:nvGrpSpPr>
            <p:grpSpPr>
              <a:xfrm>
                <a:off x="9204778" y="2479325"/>
                <a:ext cx="429561" cy="482058"/>
                <a:chOff x="2304394" y="2806764"/>
                <a:chExt cx="203894" cy="228812"/>
              </a:xfrm>
              <a:solidFill>
                <a:schemeClr val="bg1"/>
              </a:solidFill>
            </p:grpSpPr>
            <p:sp>
              <p:nvSpPr>
                <p:cNvPr id="61" name="Freeform 6">
                  <a:extLst>
                    <a:ext uri="{FF2B5EF4-FFF2-40B4-BE49-F238E27FC236}">
                      <a16:creationId xmlns:a16="http://schemas.microsoft.com/office/drawing/2014/main" id="{116E4CA4-E36A-4775-8193-A6CA02CF6849}"/>
                    </a:ext>
                  </a:extLst>
                </p:cNvPr>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2" name="Freeform 7">
                  <a:extLst>
                    <a:ext uri="{FF2B5EF4-FFF2-40B4-BE49-F238E27FC236}">
                      <a16:creationId xmlns:a16="http://schemas.microsoft.com/office/drawing/2014/main" id="{9F402606-03E3-443C-B3FF-940B9DF6408B}"/>
                    </a:ext>
                  </a:extLst>
                </p:cNvPr>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63" name="Freeform 8">
                  <a:extLst>
                    <a:ext uri="{FF2B5EF4-FFF2-40B4-BE49-F238E27FC236}">
                      <a16:creationId xmlns:a16="http://schemas.microsoft.com/office/drawing/2014/main" id="{E64B4A7E-9676-48F7-9B79-DE86B4D3FA08}"/>
                    </a:ext>
                  </a:extLst>
                </p:cNvPr>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60" name="Rounded Rectangle 60">
                <a:extLst>
                  <a:ext uri="{FF2B5EF4-FFF2-40B4-BE49-F238E27FC236}">
                    <a16:creationId xmlns:a16="http://schemas.microsoft.com/office/drawing/2014/main" id="{F01AE34C-3C15-4962-8096-2BD68ACF0848}"/>
                  </a:ext>
                </a:extLst>
              </p:cNvPr>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913B7A37-737F-4083-9EA4-F52C6CD86B12}"/>
                </a:ext>
              </a:extLst>
            </p:cNvPr>
            <p:cNvGrpSpPr/>
            <p:nvPr/>
          </p:nvGrpSpPr>
          <p:grpSpPr>
            <a:xfrm>
              <a:off x="8411036" y="2895644"/>
              <a:ext cx="457478" cy="447088"/>
              <a:chOff x="9109131" y="2427363"/>
              <a:chExt cx="620854" cy="606753"/>
            </a:xfrm>
          </p:grpSpPr>
          <p:grpSp>
            <p:nvGrpSpPr>
              <p:cNvPr id="54" name="Group 53">
                <a:extLst>
                  <a:ext uri="{FF2B5EF4-FFF2-40B4-BE49-F238E27FC236}">
                    <a16:creationId xmlns:a16="http://schemas.microsoft.com/office/drawing/2014/main" id="{48192196-B93F-4D81-8109-21B44C9E50D6}"/>
                  </a:ext>
                </a:extLst>
              </p:cNvPr>
              <p:cNvGrpSpPr/>
              <p:nvPr/>
            </p:nvGrpSpPr>
            <p:grpSpPr>
              <a:xfrm>
                <a:off x="9204778" y="2479325"/>
                <a:ext cx="429561" cy="482058"/>
                <a:chOff x="2304394" y="2806764"/>
                <a:chExt cx="203894" cy="228812"/>
              </a:xfrm>
              <a:solidFill>
                <a:schemeClr val="bg1"/>
              </a:solidFill>
            </p:grpSpPr>
            <p:sp>
              <p:nvSpPr>
                <p:cNvPr id="56" name="Freeform 6">
                  <a:extLst>
                    <a:ext uri="{FF2B5EF4-FFF2-40B4-BE49-F238E27FC236}">
                      <a16:creationId xmlns:a16="http://schemas.microsoft.com/office/drawing/2014/main" id="{8BA07F59-CC2D-4F0F-AE96-C199ED5AC2A6}"/>
                    </a:ext>
                  </a:extLst>
                </p:cNvPr>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7" name="Freeform 7">
                  <a:extLst>
                    <a:ext uri="{FF2B5EF4-FFF2-40B4-BE49-F238E27FC236}">
                      <a16:creationId xmlns:a16="http://schemas.microsoft.com/office/drawing/2014/main" id="{482D1EEE-8CD4-4393-80B7-5F5BE7BD922C}"/>
                    </a:ext>
                  </a:extLst>
                </p:cNvPr>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8" name="Freeform 8">
                  <a:extLst>
                    <a:ext uri="{FF2B5EF4-FFF2-40B4-BE49-F238E27FC236}">
                      <a16:creationId xmlns:a16="http://schemas.microsoft.com/office/drawing/2014/main" id="{9728274D-F6CC-4665-A491-9BAF4ACEBB0B}"/>
                    </a:ext>
                  </a:extLst>
                </p:cNvPr>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5" name="Rounded Rectangle 55">
                <a:extLst>
                  <a:ext uri="{FF2B5EF4-FFF2-40B4-BE49-F238E27FC236}">
                    <a16:creationId xmlns:a16="http://schemas.microsoft.com/office/drawing/2014/main" id="{9790070F-C43B-4508-8DFF-06C065D0B0D4}"/>
                  </a:ext>
                </a:extLst>
              </p:cNvPr>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20730900-BAC7-468F-9397-2C6C7EE1D939}"/>
                </a:ext>
              </a:extLst>
            </p:cNvPr>
            <p:cNvGrpSpPr/>
            <p:nvPr/>
          </p:nvGrpSpPr>
          <p:grpSpPr>
            <a:xfrm>
              <a:off x="8914412" y="2895644"/>
              <a:ext cx="457478" cy="447088"/>
              <a:chOff x="9109131" y="2427363"/>
              <a:chExt cx="620854" cy="606753"/>
            </a:xfrm>
          </p:grpSpPr>
          <p:grpSp>
            <p:nvGrpSpPr>
              <p:cNvPr id="49" name="Group 48">
                <a:extLst>
                  <a:ext uri="{FF2B5EF4-FFF2-40B4-BE49-F238E27FC236}">
                    <a16:creationId xmlns:a16="http://schemas.microsoft.com/office/drawing/2014/main" id="{5792015B-2208-4562-9346-FBAC2BECD119}"/>
                  </a:ext>
                </a:extLst>
              </p:cNvPr>
              <p:cNvGrpSpPr/>
              <p:nvPr/>
            </p:nvGrpSpPr>
            <p:grpSpPr>
              <a:xfrm>
                <a:off x="9204778" y="2479325"/>
                <a:ext cx="429561" cy="482058"/>
                <a:chOff x="2304394" y="2806764"/>
                <a:chExt cx="203894" cy="228812"/>
              </a:xfrm>
              <a:solidFill>
                <a:schemeClr val="bg1"/>
              </a:solidFill>
            </p:grpSpPr>
            <p:sp>
              <p:nvSpPr>
                <p:cNvPr id="51" name="Freeform 6">
                  <a:extLst>
                    <a:ext uri="{FF2B5EF4-FFF2-40B4-BE49-F238E27FC236}">
                      <a16:creationId xmlns:a16="http://schemas.microsoft.com/office/drawing/2014/main" id="{85C3F988-C01F-40DD-BDD6-C792073D01BB}"/>
                    </a:ext>
                  </a:extLst>
                </p:cNvPr>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2" name="Freeform 7">
                  <a:extLst>
                    <a:ext uri="{FF2B5EF4-FFF2-40B4-BE49-F238E27FC236}">
                      <a16:creationId xmlns:a16="http://schemas.microsoft.com/office/drawing/2014/main" id="{0EC0014D-1503-43DC-A92C-DD3F879B1227}"/>
                    </a:ext>
                  </a:extLst>
                </p:cNvPr>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53" name="Freeform 8">
                  <a:extLst>
                    <a:ext uri="{FF2B5EF4-FFF2-40B4-BE49-F238E27FC236}">
                      <a16:creationId xmlns:a16="http://schemas.microsoft.com/office/drawing/2014/main" id="{F6904E8F-D25E-4D9D-91CD-7B4DDED58678}"/>
                    </a:ext>
                  </a:extLst>
                </p:cNvPr>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50" name="Rounded Rectangle 50">
                <a:extLst>
                  <a:ext uri="{FF2B5EF4-FFF2-40B4-BE49-F238E27FC236}">
                    <a16:creationId xmlns:a16="http://schemas.microsoft.com/office/drawing/2014/main" id="{6EACB7DA-EF01-4AE6-A1F3-5C1A25FDB172}"/>
                  </a:ext>
                </a:extLst>
              </p:cNvPr>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1587DC9B-5B9D-48DE-B63E-2D4E90170692}"/>
                </a:ext>
              </a:extLst>
            </p:cNvPr>
            <p:cNvGrpSpPr/>
            <p:nvPr/>
          </p:nvGrpSpPr>
          <p:grpSpPr>
            <a:xfrm>
              <a:off x="7636201" y="2374901"/>
              <a:ext cx="457478" cy="447088"/>
              <a:chOff x="9109131" y="2427363"/>
              <a:chExt cx="620854" cy="606753"/>
            </a:xfrm>
          </p:grpSpPr>
          <p:grpSp>
            <p:nvGrpSpPr>
              <p:cNvPr id="44" name="Group 43">
                <a:extLst>
                  <a:ext uri="{FF2B5EF4-FFF2-40B4-BE49-F238E27FC236}">
                    <a16:creationId xmlns:a16="http://schemas.microsoft.com/office/drawing/2014/main" id="{ECC8CA50-A7BD-4531-B17B-6D6DBF74FC9A}"/>
                  </a:ext>
                </a:extLst>
              </p:cNvPr>
              <p:cNvGrpSpPr/>
              <p:nvPr/>
            </p:nvGrpSpPr>
            <p:grpSpPr>
              <a:xfrm>
                <a:off x="9204778" y="2479325"/>
                <a:ext cx="429561" cy="482058"/>
                <a:chOff x="2304394" y="2806764"/>
                <a:chExt cx="203894" cy="228812"/>
              </a:xfrm>
              <a:solidFill>
                <a:schemeClr val="bg1"/>
              </a:solidFill>
            </p:grpSpPr>
            <p:sp>
              <p:nvSpPr>
                <p:cNvPr id="46" name="Freeform 6">
                  <a:extLst>
                    <a:ext uri="{FF2B5EF4-FFF2-40B4-BE49-F238E27FC236}">
                      <a16:creationId xmlns:a16="http://schemas.microsoft.com/office/drawing/2014/main" id="{5CA9A2F0-B763-4E0E-B866-08FB92326FA6}"/>
                    </a:ext>
                  </a:extLst>
                </p:cNvPr>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7" name="Freeform 7">
                  <a:extLst>
                    <a:ext uri="{FF2B5EF4-FFF2-40B4-BE49-F238E27FC236}">
                      <a16:creationId xmlns:a16="http://schemas.microsoft.com/office/drawing/2014/main" id="{65A063DB-3A8A-40C1-AC11-48305E7DB8F3}"/>
                    </a:ext>
                  </a:extLst>
                </p:cNvPr>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8" name="Freeform 8">
                  <a:extLst>
                    <a:ext uri="{FF2B5EF4-FFF2-40B4-BE49-F238E27FC236}">
                      <a16:creationId xmlns:a16="http://schemas.microsoft.com/office/drawing/2014/main" id="{68349524-4889-4619-BC33-95EA1694E9AB}"/>
                    </a:ext>
                  </a:extLst>
                </p:cNvPr>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5" name="Rounded Rectangle 45">
                <a:extLst>
                  <a:ext uri="{FF2B5EF4-FFF2-40B4-BE49-F238E27FC236}">
                    <a16:creationId xmlns:a16="http://schemas.microsoft.com/office/drawing/2014/main" id="{1ED58162-47A3-468F-9572-E2C8F7CB80AC}"/>
                  </a:ext>
                </a:extLst>
              </p:cNvPr>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524F4EC9-DFF5-4E80-9357-2838F6EEFEF9}"/>
                </a:ext>
              </a:extLst>
            </p:cNvPr>
            <p:cNvGrpSpPr/>
            <p:nvPr/>
          </p:nvGrpSpPr>
          <p:grpSpPr>
            <a:xfrm>
              <a:off x="8143057" y="2374901"/>
              <a:ext cx="457478" cy="447088"/>
              <a:chOff x="9109131" y="2427363"/>
              <a:chExt cx="620854" cy="606753"/>
            </a:xfrm>
          </p:grpSpPr>
          <p:grpSp>
            <p:nvGrpSpPr>
              <p:cNvPr id="39" name="Group 38">
                <a:extLst>
                  <a:ext uri="{FF2B5EF4-FFF2-40B4-BE49-F238E27FC236}">
                    <a16:creationId xmlns:a16="http://schemas.microsoft.com/office/drawing/2014/main" id="{E1746AB7-6C0B-4BD4-B66B-1353A3BC66AD}"/>
                  </a:ext>
                </a:extLst>
              </p:cNvPr>
              <p:cNvGrpSpPr/>
              <p:nvPr/>
            </p:nvGrpSpPr>
            <p:grpSpPr>
              <a:xfrm>
                <a:off x="9204778" y="2479325"/>
                <a:ext cx="429561" cy="482058"/>
                <a:chOff x="2304394" y="2806764"/>
                <a:chExt cx="203894" cy="228812"/>
              </a:xfrm>
              <a:solidFill>
                <a:schemeClr val="bg1"/>
              </a:solidFill>
            </p:grpSpPr>
            <p:sp>
              <p:nvSpPr>
                <p:cNvPr id="41" name="Freeform 6">
                  <a:extLst>
                    <a:ext uri="{FF2B5EF4-FFF2-40B4-BE49-F238E27FC236}">
                      <a16:creationId xmlns:a16="http://schemas.microsoft.com/office/drawing/2014/main" id="{F1CF7B7C-BC7C-4DC6-9429-E91D0A2DD3F3}"/>
                    </a:ext>
                  </a:extLst>
                </p:cNvPr>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2" name="Freeform 7">
                  <a:extLst>
                    <a:ext uri="{FF2B5EF4-FFF2-40B4-BE49-F238E27FC236}">
                      <a16:creationId xmlns:a16="http://schemas.microsoft.com/office/drawing/2014/main" id="{0D33DEE7-0911-4A87-B55F-F9B750B36CA6}"/>
                    </a:ext>
                  </a:extLst>
                </p:cNvPr>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43" name="Freeform 8">
                  <a:extLst>
                    <a:ext uri="{FF2B5EF4-FFF2-40B4-BE49-F238E27FC236}">
                      <a16:creationId xmlns:a16="http://schemas.microsoft.com/office/drawing/2014/main" id="{A725FFA5-041E-494A-957D-B589AF1763BD}"/>
                    </a:ext>
                  </a:extLst>
                </p:cNvPr>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40" name="Rounded Rectangle 40">
                <a:extLst>
                  <a:ext uri="{FF2B5EF4-FFF2-40B4-BE49-F238E27FC236}">
                    <a16:creationId xmlns:a16="http://schemas.microsoft.com/office/drawing/2014/main" id="{A07C53D5-17B6-49E6-A2CD-B14A32F7467B}"/>
                  </a:ext>
                </a:extLst>
              </p:cNvPr>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92FBABFF-810C-4D69-99D7-190CF50B3CD4}"/>
                </a:ext>
              </a:extLst>
            </p:cNvPr>
            <p:cNvGrpSpPr/>
            <p:nvPr/>
          </p:nvGrpSpPr>
          <p:grpSpPr>
            <a:xfrm>
              <a:off x="8646433" y="2374901"/>
              <a:ext cx="457478" cy="447088"/>
              <a:chOff x="9109131" y="2427363"/>
              <a:chExt cx="620854" cy="606753"/>
            </a:xfrm>
          </p:grpSpPr>
          <p:grpSp>
            <p:nvGrpSpPr>
              <p:cNvPr id="34" name="Group 33">
                <a:extLst>
                  <a:ext uri="{FF2B5EF4-FFF2-40B4-BE49-F238E27FC236}">
                    <a16:creationId xmlns:a16="http://schemas.microsoft.com/office/drawing/2014/main" id="{95AE7F9E-55C2-4941-A0A8-BE7DC1DFB0DE}"/>
                  </a:ext>
                </a:extLst>
              </p:cNvPr>
              <p:cNvGrpSpPr/>
              <p:nvPr/>
            </p:nvGrpSpPr>
            <p:grpSpPr>
              <a:xfrm>
                <a:off x="9204778" y="2479325"/>
                <a:ext cx="429561" cy="482058"/>
                <a:chOff x="2304394" y="2806764"/>
                <a:chExt cx="203894" cy="228812"/>
              </a:xfrm>
              <a:solidFill>
                <a:schemeClr val="bg1"/>
              </a:solidFill>
            </p:grpSpPr>
            <p:sp>
              <p:nvSpPr>
                <p:cNvPr id="36" name="Freeform 6">
                  <a:extLst>
                    <a:ext uri="{FF2B5EF4-FFF2-40B4-BE49-F238E27FC236}">
                      <a16:creationId xmlns:a16="http://schemas.microsoft.com/office/drawing/2014/main" id="{BDBEF83E-DA01-4253-A557-CA579942B8B3}"/>
                    </a:ext>
                  </a:extLst>
                </p:cNvPr>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7" name="Freeform 7">
                  <a:extLst>
                    <a:ext uri="{FF2B5EF4-FFF2-40B4-BE49-F238E27FC236}">
                      <a16:creationId xmlns:a16="http://schemas.microsoft.com/office/drawing/2014/main" id="{47BEDCA1-04A1-41BC-9C0A-B7E75D62156B}"/>
                    </a:ext>
                  </a:extLst>
                </p:cNvPr>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38" name="Freeform 8">
                  <a:extLst>
                    <a:ext uri="{FF2B5EF4-FFF2-40B4-BE49-F238E27FC236}">
                      <a16:creationId xmlns:a16="http://schemas.microsoft.com/office/drawing/2014/main" id="{A21795AB-B2F1-447B-8E36-E556C0958449}"/>
                    </a:ext>
                  </a:extLst>
                </p:cNvPr>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sp>
            <p:nvSpPr>
              <p:cNvPr id="35" name="Rounded Rectangle 35">
                <a:extLst>
                  <a:ext uri="{FF2B5EF4-FFF2-40B4-BE49-F238E27FC236}">
                    <a16:creationId xmlns:a16="http://schemas.microsoft.com/office/drawing/2014/main" id="{631A6A46-1109-40E1-AF51-7F3A18039C63}"/>
                  </a:ext>
                </a:extLst>
              </p:cNvPr>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E51D4E5E-E1C1-41D1-813D-2C8AC7F59729}"/>
                </a:ext>
              </a:extLst>
            </p:cNvPr>
            <p:cNvSpPr txBox="1"/>
            <p:nvPr/>
          </p:nvSpPr>
          <p:spPr>
            <a:xfrm>
              <a:off x="7223564" y="3940984"/>
              <a:ext cx="2108196" cy="572505"/>
            </a:xfrm>
            <a:prstGeom prst="rect">
              <a:avLst/>
            </a:prstGeom>
            <a:noFill/>
          </p:spPr>
          <p:txBody>
            <a:bodyPr wrap="none" lIns="182854" tIns="146284" rIns="182854" bIns="146284" rtlCol="0">
              <a:spAutoFit/>
            </a:bodyPr>
            <a:lstStyle/>
            <a:p>
              <a:pPr>
                <a:lnSpc>
                  <a:spcPct val="90000"/>
                </a:lnSpc>
                <a:spcAft>
                  <a:spcPts val="599"/>
                </a:spcAft>
              </a:pPr>
              <a:r>
                <a:rPr lang="en-US" sz="2000"/>
                <a:t>Physical/Virtual</a:t>
              </a:r>
            </a:p>
          </p:txBody>
        </p:sp>
      </p:grpSp>
      <p:grpSp>
        <p:nvGrpSpPr>
          <p:cNvPr id="92" name="Group 91">
            <a:extLst>
              <a:ext uri="{FF2B5EF4-FFF2-40B4-BE49-F238E27FC236}">
                <a16:creationId xmlns:a16="http://schemas.microsoft.com/office/drawing/2014/main" id="{5997886B-1CA1-4BB9-A093-BA5ECCB4D3C6}"/>
              </a:ext>
            </a:extLst>
          </p:cNvPr>
          <p:cNvGrpSpPr/>
          <p:nvPr/>
        </p:nvGrpSpPr>
        <p:grpSpPr>
          <a:xfrm>
            <a:off x="873214" y="3612376"/>
            <a:ext cx="1188551" cy="2430541"/>
            <a:chOff x="1247230" y="3606070"/>
            <a:chExt cx="1188551" cy="2430541"/>
          </a:xfrm>
        </p:grpSpPr>
        <p:sp>
          <p:nvSpPr>
            <p:cNvPr id="15" name="Freeform 5">
              <a:extLst>
                <a:ext uri="{FF2B5EF4-FFF2-40B4-BE49-F238E27FC236}">
                  <a16:creationId xmlns:a16="http://schemas.microsoft.com/office/drawing/2014/main" id="{8802FFEE-1221-4864-B875-0EB0F37F3936}"/>
                </a:ext>
              </a:extLst>
            </p:cNvPr>
            <p:cNvSpPr>
              <a:spLocks noChangeAspect="1" noEditPoints="1"/>
            </p:cNvSpPr>
            <p:nvPr/>
          </p:nvSpPr>
          <p:spPr bwMode="auto">
            <a:xfrm>
              <a:off x="1247230" y="4596667"/>
              <a:ext cx="1188551" cy="89639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0072C6"/>
            </a:solidFill>
            <a:ln>
              <a:noFill/>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nvGrpSpPr>
            <p:cNvPr id="16" name="Group 15">
              <a:extLst>
                <a:ext uri="{FF2B5EF4-FFF2-40B4-BE49-F238E27FC236}">
                  <a16:creationId xmlns:a16="http://schemas.microsoft.com/office/drawing/2014/main" id="{753E0951-2D77-4292-8BC6-5B7C48701424}"/>
                </a:ext>
              </a:extLst>
            </p:cNvPr>
            <p:cNvGrpSpPr/>
            <p:nvPr/>
          </p:nvGrpSpPr>
          <p:grpSpPr>
            <a:xfrm>
              <a:off x="1332926" y="4091846"/>
              <a:ext cx="502238" cy="447873"/>
              <a:chOff x="7225183" y="4826255"/>
              <a:chExt cx="420688" cy="384175"/>
            </a:xfrm>
            <a:solidFill>
              <a:srgbClr val="0072C6"/>
            </a:solidFill>
          </p:grpSpPr>
          <p:sp>
            <p:nvSpPr>
              <p:cNvPr id="17" name="Rectangle 16">
                <a:extLst>
                  <a:ext uri="{FF2B5EF4-FFF2-40B4-BE49-F238E27FC236}">
                    <a16:creationId xmlns:a16="http://schemas.microsoft.com/office/drawing/2014/main" id="{8A5B5033-4038-4A02-B0F8-CA6DB56E4904}"/>
                  </a:ext>
                </a:extLst>
              </p:cNvPr>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7A65B712-BEEB-4BC1-8CA5-0E53EF41FC51}"/>
                  </a:ext>
                </a:extLst>
              </p:cNvPr>
              <p:cNvGrpSpPr/>
              <p:nvPr/>
            </p:nvGrpSpPr>
            <p:grpSpPr>
              <a:xfrm>
                <a:off x="7225183" y="4826255"/>
                <a:ext cx="420688" cy="384175"/>
                <a:chOff x="7225183" y="4826255"/>
                <a:chExt cx="420688" cy="384175"/>
              </a:xfrm>
              <a:grpFill/>
            </p:grpSpPr>
            <p:sp>
              <p:nvSpPr>
                <p:cNvPr id="19" name="Freeform 5">
                  <a:extLst>
                    <a:ext uri="{FF2B5EF4-FFF2-40B4-BE49-F238E27FC236}">
                      <a16:creationId xmlns:a16="http://schemas.microsoft.com/office/drawing/2014/main" id="{CED1F4EC-D831-4CFD-99D0-BA9631392F2A}"/>
                    </a:ext>
                  </a:extLst>
                </p:cNvPr>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20" name="Freeform 6">
                  <a:extLst>
                    <a:ext uri="{FF2B5EF4-FFF2-40B4-BE49-F238E27FC236}">
                      <a16:creationId xmlns:a16="http://schemas.microsoft.com/office/drawing/2014/main" id="{F78E0541-DBD9-44AB-A2D7-466F98D65A6D}"/>
                    </a:ext>
                  </a:extLst>
                </p:cNvPr>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21" name="Freeform 7">
                  <a:extLst>
                    <a:ext uri="{FF2B5EF4-FFF2-40B4-BE49-F238E27FC236}">
                      <a16:creationId xmlns:a16="http://schemas.microsoft.com/office/drawing/2014/main" id="{CA21FB86-F109-41BC-9CC0-0E1EEA077E85}"/>
                    </a:ext>
                  </a:extLst>
                </p:cNvPr>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22" name="Freeform 8">
                  <a:extLst>
                    <a:ext uri="{FF2B5EF4-FFF2-40B4-BE49-F238E27FC236}">
                      <a16:creationId xmlns:a16="http://schemas.microsoft.com/office/drawing/2014/main" id="{0FCC2AB7-9997-4B49-B9B3-D01C7C242CF6}"/>
                    </a:ext>
                  </a:extLst>
                </p:cNvPr>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sp>
          <p:nvSpPr>
            <p:cNvPr id="23" name="TextBox 22">
              <a:extLst>
                <a:ext uri="{FF2B5EF4-FFF2-40B4-BE49-F238E27FC236}">
                  <a16:creationId xmlns:a16="http://schemas.microsoft.com/office/drawing/2014/main" id="{7B6F45A6-5D95-4F34-96F3-EFAD9C39C116}"/>
                </a:ext>
              </a:extLst>
            </p:cNvPr>
            <p:cNvSpPr txBox="1"/>
            <p:nvPr/>
          </p:nvSpPr>
          <p:spPr>
            <a:xfrm>
              <a:off x="1275792" y="5492015"/>
              <a:ext cx="1036385" cy="544596"/>
            </a:xfrm>
            <a:prstGeom prst="rect">
              <a:avLst/>
            </a:prstGeom>
            <a:noFill/>
          </p:spPr>
          <p:txBody>
            <a:bodyPr wrap="none" lIns="182854" tIns="146284" rIns="182854" bIns="146284" rtlCol="0">
              <a:spAutoFit/>
            </a:bodyPr>
            <a:lstStyle/>
            <a:p>
              <a:pPr>
                <a:lnSpc>
                  <a:spcPct val="90000"/>
                </a:lnSpc>
                <a:spcAft>
                  <a:spcPts val="599"/>
                </a:spcAft>
              </a:pPr>
              <a:r>
                <a:rPr lang="en-US" sz="1799"/>
                <a:t>Virtual</a:t>
              </a:r>
            </a:p>
          </p:txBody>
        </p:sp>
        <p:grpSp>
          <p:nvGrpSpPr>
            <p:cNvPr id="69" name="Group 68">
              <a:extLst>
                <a:ext uri="{FF2B5EF4-FFF2-40B4-BE49-F238E27FC236}">
                  <a16:creationId xmlns:a16="http://schemas.microsoft.com/office/drawing/2014/main" id="{FBC20F64-46EC-4104-942F-E00DC9F9C0DE}"/>
                </a:ext>
              </a:extLst>
            </p:cNvPr>
            <p:cNvGrpSpPr/>
            <p:nvPr/>
          </p:nvGrpSpPr>
          <p:grpSpPr>
            <a:xfrm>
              <a:off x="1894737" y="4091846"/>
              <a:ext cx="502238" cy="447873"/>
              <a:chOff x="7225183" y="4826255"/>
              <a:chExt cx="420688" cy="384175"/>
            </a:xfrm>
            <a:solidFill>
              <a:srgbClr val="0072C6"/>
            </a:solidFill>
          </p:grpSpPr>
          <p:sp>
            <p:nvSpPr>
              <p:cNvPr id="70" name="Rectangle 69">
                <a:extLst>
                  <a:ext uri="{FF2B5EF4-FFF2-40B4-BE49-F238E27FC236}">
                    <a16:creationId xmlns:a16="http://schemas.microsoft.com/office/drawing/2014/main" id="{8E25CD6D-765B-4198-BFBA-01F5C7F5FC75}"/>
                  </a:ext>
                </a:extLst>
              </p:cNvPr>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E7217F43-75E8-4A75-AFEA-D4312570CA46}"/>
                  </a:ext>
                </a:extLst>
              </p:cNvPr>
              <p:cNvGrpSpPr/>
              <p:nvPr/>
            </p:nvGrpSpPr>
            <p:grpSpPr>
              <a:xfrm>
                <a:off x="7225183" y="4826255"/>
                <a:ext cx="420688" cy="384175"/>
                <a:chOff x="7225183" y="4826255"/>
                <a:chExt cx="420688" cy="384175"/>
              </a:xfrm>
              <a:grpFill/>
            </p:grpSpPr>
            <p:sp>
              <p:nvSpPr>
                <p:cNvPr id="72" name="Freeform 5">
                  <a:extLst>
                    <a:ext uri="{FF2B5EF4-FFF2-40B4-BE49-F238E27FC236}">
                      <a16:creationId xmlns:a16="http://schemas.microsoft.com/office/drawing/2014/main" id="{0F641977-51B8-4F0C-9CEB-1DB1857681CF}"/>
                    </a:ext>
                  </a:extLst>
                </p:cNvPr>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3" name="Freeform 6">
                  <a:extLst>
                    <a:ext uri="{FF2B5EF4-FFF2-40B4-BE49-F238E27FC236}">
                      <a16:creationId xmlns:a16="http://schemas.microsoft.com/office/drawing/2014/main" id="{A3FF6F9A-13B3-44AF-B2FA-5A9B7C320900}"/>
                    </a:ext>
                  </a:extLst>
                </p:cNvPr>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4" name="Freeform 7">
                  <a:extLst>
                    <a:ext uri="{FF2B5EF4-FFF2-40B4-BE49-F238E27FC236}">
                      <a16:creationId xmlns:a16="http://schemas.microsoft.com/office/drawing/2014/main" id="{F7D4D016-0B9D-490F-8C79-7EFCC15FE2FD}"/>
                    </a:ext>
                  </a:extLst>
                </p:cNvPr>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75" name="Freeform 8">
                  <a:extLst>
                    <a:ext uri="{FF2B5EF4-FFF2-40B4-BE49-F238E27FC236}">
                      <a16:creationId xmlns:a16="http://schemas.microsoft.com/office/drawing/2014/main" id="{24654E29-6804-487A-B1A9-0115563AD2DC}"/>
                    </a:ext>
                  </a:extLst>
                </p:cNvPr>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76" name="Group 75">
              <a:extLst>
                <a:ext uri="{FF2B5EF4-FFF2-40B4-BE49-F238E27FC236}">
                  <a16:creationId xmlns:a16="http://schemas.microsoft.com/office/drawing/2014/main" id="{E4F96227-5C4B-4576-8558-E153399EB556}"/>
                </a:ext>
              </a:extLst>
            </p:cNvPr>
            <p:cNvGrpSpPr/>
            <p:nvPr/>
          </p:nvGrpSpPr>
          <p:grpSpPr>
            <a:xfrm>
              <a:off x="1332926" y="3606070"/>
              <a:ext cx="502238" cy="447873"/>
              <a:chOff x="7225183" y="4826255"/>
              <a:chExt cx="420688" cy="384175"/>
            </a:xfrm>
            <a:solidFill>
              <a:srgbClr val="0072C6"/>
            </a:solidFill>
          </p:grpSpPr>
          <p:sp>
            <p:nvSpPr>
              <p:cNvPr id="77" name="Rectangle 76">
                <a:extLst>
                  <a:ext uri="{FF2B5EF4-FFF2-40B4-BE49-F238E27FC236}">
                    <a16:creationId xmlns:a16="http://schemas.microsoft.com/office/drawing/2014/main" id="{B95D0175-1CA5-44E4-9EE9-8085F8D02743}"/>
                  </a:ext>
                </a:extLst>
              </p:cNvPr>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BB17C97A-75F4-4615-B831-1CAA8CC76129}"/>
                  </a:ext>
                </a:extLst>
              </p:cNvPr>
              <p:cNvGrpSpPr/>
              <p:nvPr/>
            </p:nvGrpSpPr>
            <p:grpSpPr>
              <a:xfrm>
                <a:off x="7225183" y="4826255"/>
                <a:ext cx="420688" cy="384175"/>
                <a:chOff x="7225183" y="4826255"/>
                <a:chExt cx="420688" cy="384175"/>
              </a:xfrm>
              <a:grpFill/>
            </p:grpSpPr>
            <p:sp>
              <p:nvSpPr>
                <p:cNvPr id="79" name="Freeform 5">
                  <a:extLst>
                    <a:ext uri="{FF2B5EF4-FFF2-40B4-BE49-F238E27FC236}">
                      <a16:creationId xmlns:a16="http://schemas.microsoft.com/office/drawing/2014/main" id="{D764E775-F1A7-4E64-854A-58A1F421BCA3}"/>
                    </a:ext>
                  </a:extLst>
                </p:cNvPr>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0" name="Freeform 6">
                  <a:extLst>
                    <a:ext uri="{FF2B5EF4-FFF2-40B4-BE49-F238E27FC236}">
                      <a16:creationId xmlns:a16="http://schemas.microsoft.com/office/drawing/2014/main" id="{846DED30-36AD-419F-A3AD-9DDE88AE8B38}"/>
                    </a:ext>
                  </a:extLst>
                </p:cNvPr>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1" name="Freeform 7">
                  <a:extLst>
                    <a:ext uri="{FF2B5EF4-FFF2-40B4-BE49-F238E27FC236}">
                      <a16:creationId xmlns:a16="http://schemas.microsoft.com/office/drawing/2014/main" id="{EA94B19D-1531-4179-B32F-F01CECB719D5}"/>
                    </a:ext>
                  </a:extLst>
                </p:cNvPr>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2" name="Freeform 8">
                  <a:extLst>
                    <a:ext uri="{FF2B5EF4-FFF2-40B4-BE49-F238E27FC236}">
                      <a16:creationId xmlns:a16="http://schemas.microsoft.com/office/drawing/2014/main" id="{0D725554-E735-4FBE-8753-7F9D26F97267}"/>
                    </a:ext>
                  </a:extLst>
                </p:cNvPr>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nvGrpSpPr>
            <p:cNvPr id="83" name="Group 82">
              <a:extLst>
                <a:ext uri="{FF2B5EF4-FFF2-40B4-BE49-F238E27FC236}">
                  <a16:creationId xmlns:a16="http://schemas.microsoft.com/office/drawing/2014/main" id="{F32311B3-6D14-4FE1-B87D-D727590E3912}"/>
                </a:ext>
              </a:extLst>
            </p:cNvPr>
            <p:cNvGrpSpPr/>
            <p:nvPr/>
          </p:nvGrpSpPr>
          <p:grpSpPr>
            <a:xfrm>
              <a:off x="1894737" y="3606070"/>
              <a:ext cx="502238" cy="447873"/>
              <a:chOff x="7225183" y="4826255"/>
              <a:chExt cx="420688" cy="384175"/>
            </a:xfrm>
            <a:solidFill>
              <a:srgbClr val="0072C6"/>
            </a:solidFill>
          </p:grpSpPr>
          <p:sp>
            <p:nvSpPr>
              <p:cNvPr id="84" name="Rectangle 83">
                <a:extLst>
                  <a:ext uri="{FF2B5EF4-FFF2-40B4-BE49-F238E27FC236}">
                    <a16:creationId xmlns:a16="http://schemas.microsoft.com/office/drawing/2014/main" id="{5D12B2AD-2A84-4996-93CA-6598C47621F5}"/>
                  </a:ext>
                </a:extLst>
              </p:cNvPr>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1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D99438B1-EB37-4269-B869-83FB396AEAB0}"/>
                  </a:ext>
                </a:extLst>
              </p:cNvPr>
              <p:cNvGrpSpPr/>
              <p:nvPr/>
            </p:nvGrpSpPr>
            <p:grpSpPr>
              <a:xfrm>
                <a:off x="7225183" y="4826255"/>
                <a:ext cx="420688" cy="384175"/>
                <a:chOff x="7225183" y="4826255"/>
                <a:chExt cx="420688" cy="384175"/>
              </a:xfrm>
              <a:grpFill/>
            </p:grpSpPr>
            <p:sp>
              <p:nvSpPr>
                <p:cNvPr id="86" name="Freeform 5">
                  <a:extLst>
                    <a:ext uri="{FF2B5EF4-FFF2-40B4-BE49-F238E27FC236}">
                      <a16:creationId xmlns:a16="http://schemas.microsoft.com/office/drawing/2014/main" id="{20614B76-8B3D-4768-94AF-DD878D7269EB}"/>
                    </a:ext>
                  </a:extLst>
                </p:cNvPr>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0">
                  <a:noFill/>
                  <a:prstDash val="solid"/>
                  <a:round/>
                  <a:headEnd/>
                  <a:tailEnd/>
                </a:ln>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7" name="Freeform 6">
                  <a:extLst>
                    <a:ext uri="{FF2B5EF4-FFF2-40B4-BE49-F238E27FC236}">
                      <a16:creationId xmlns:a16="http://schemas.microsoft.com/office/drawing/2014/main" id="{0615F926-1298-463C-A1E7-DC442FC803DF}"/>
                    </a:ext>
                  </a:extLst>
                </p:cNvPr>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8" name="Freeform 7">
                  <a:extLst>
                    <a:ext uri="{FF2B5EF4-FFF2-40B4-BE49-F238E27FC236}">
                      <a16:creationId xmlns:a16="http://schemas.microsoft.com/office/drawing/2014/main" id="{F8E1C3B8-B4BA-49DC-82E6-2039E62A7C03}"/>
                    </a:ext>
                  </a:extLst>
                </p:cNvPr>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sp>
              <p:nvSpPr>
                <p:cNvPr id="89" name="Freeform 8">
                  <a:extLst>
                    <a:ext uri="{FF2B5EF4-FFF2-40B4-BE49-F238E27FC236}">
                      <a16:creationId xmlns:a16="http://schemas.microsoft.com/office/drawing/2014/main" id="{464A86FF-5BC4-43E8-A3D6-D88E96F67056}"/>
                    </a:ext>
                  </a:extLst>
                </p:cNvPr>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endParaRPr lang="en-US" sz="1799">
                    <a:solidFill>
                      <a:srgbClr val="505050"/>
                    </a:solidFill>
                  </a:endParaRPr>
                </a:p>
              </p:txBody>
            </p:sp>
          </p:grpSp>
        </p:grpSp>
      </p:grpSp>
      <p:sp>
        <p:nvSpPr>
          <p:cNvPr id="4" name="TextBox 3">
            <a:extLst>
              <a:ext uri="{FF2B5EF4-FFF2-40B4-BE49-F238E27FC236}">
                <a16:creationId xmlns:a16="http://schemas.microsoft.com/office/drawing/2014/main" id="{AB6AB6DC-1CD0-420B-9BD9-64AFE1C7B49D}"/>
              </a:ext>
            </a:extLst>
          </p:cNvPr>
          <p:cNvSpPr txBox="1"/>
          <p:nvPr/>
        </p:nvSpPr>
        <p:spPr>
          <a:xfrm>
            <a:off x="2465785" y="1529953"/>
            <a:ext cx="3488964" cy="1926641"/>
          </a:xfrm>
          <a:prstGeom prst="rect">
            <a:avLst/>
          </a:prstGeom>
          <a:noFill/>
        </p:spPr>
        <p:txBody>
          <a:bodyPr wrap="square" lIns="182854" tIns="146284" rIns="182854" bIns="146284" rtlCol="0">
            <a:spAutoFit/>
          </a:bodyPr>
          <a:lstStyle/>
          <a:p>
            <a:pPr>
              <a:spcAft>
                <a:spcPts val="1200"/>
              </a:spcAft>
            </a:pPr>
            <a:r>
              <a:rPr lang="en-US" sz="1600">
                <a:gradFill>
                  <a:gsLst>
                    <a:gs pos="2917">
                      <a:schemeClr val="tx1"/>
                    </a:gs>
                    <a:gs pos="30000">
                      <a:schemeClr val="tx1"/>
                    </a:gs>
                  </a:gsLst>
                  <a:lin ang="5400000" scaled="0"/>
                </a:gradFill>
                <a:latin typeface="+mj-lt"/>
              </a:rPr>
              <a:t>Applications traditionally built and deployed onto physical systems with 1:1 relationship</a:t>
            </a:r>
          </a:p>
          <a:p>
            <a:pPr>
              <a:spcAft>
                <a:spcPts val="1200"/>
              </a:spcAft>
            </a:pPr>
            <a:r>
              <a:rPr lang="en-US" sz="1600">
                <a:gradFill>
                  <a:gsLst>
                    <a:gs pos="2917">
                      <a:schemeClr val="tx1"/>
                    </a:gs>
                    <a:gs pos="30000">
                      <a:schemeClr val="tx1"/>
                    </a:gs>
                  </a:gsLst>
                  <a:lin ang="5400000" scaled="0"/>
                </a:gradFill>
                <a:latin typeface="+mj-lt"/>
              </a:rPr>
              <a:t>New applications often required new physical systems for isolation of resources</a:t>
            </a:r>
          </a:p>
        </p:txBody>
      </p:sp>
      <p:sp>
        <p:nvSpPr>
          <p:cNvPr id="5" name="TextBox 4">
            <a:extLst>
              <a:ext uri="{FF2B5EF4-FFF2-40B4-BE49-F238E27FC236}">
                <a16:creationId xmlns:a16="http://schemas.microsoft.com/office/drawing/2014/main" id="{A96EBF32-F03B-4160-9033-69E413EE1986}"/>
              </a:ext>
            </a:extLst>
          </p:cNvPr>
          <p:cNvSpPr txBox="1"/>
          <p:nvPr/>
        </p:nvSpPr>
        <p:spPr>
          <a:xfrm>
            <a:off x="2466242" y="3533780"/>
            <a:ext cx="3488964" cy="2726860"/>
          </a:xfrm>
          <a:prstGeom prst="rect">
            <a:avLst/>
          </a:prstGeom>
          <a:noFill/>
        </p:spPr>
        <p:txBody>
          <a:bodyPr wrap="square" lIns="182854" tIns="146284" rIns="182854" bIns="146284" rtlCol="0">
            <a:spAutoFit/>
          </a:bodyPr>
          <a:lstStyle/>
          <a:p>
            <a:pPr>
              <a:spcAft>
                <a:spcPts val="1200"/>
              </a:spcAft>
            </a:pPr>
            <a:r>
              <a:rPr lang="en-US" sz="1600">
                <a:gradFill>
                  <a:gsLst>
                    <a:gs pos="2917">
                      <a:schemeClr val="tx1"/>
                    </a:gs>
                    <a:gs pos="30000">
                      <a:schemeClr val="tx1"/>
                    </a:gs>
                  </a:gsLst>
                  <a:lin ang="5400000" scaled="0"/>
                </a:gradFill>
                <a:latin typeface="+mj-lt"/>
              </a:rPr>
              <a:t>Higher consolidation ratios and better utilization</a:t>
            </a:r>
          </a:p>
          <a:p>
            <a:pPr>
              <a:spcAft>
                <a:spcPts val="1200"/>
              </a:spcAft>
            </a:pPr>
            <a:r>
              <a:rPr lang="en-US" sz="1600">
                <a:gradFill>
                  <a:gsLst>
                    <a:gs pos="2917">
                      <a:schemeClr val="tx1"/>
                    </a:gs>
                    <a:gs pos="30000">
                      <a:schemeClr val="tx1"/>
                    </a:gs>
                  </a:gsLst>
                  <a:lin ang="5400000" scaled="0"/>
                </a:gradFill>
                <a:latin typeface="+mj-lt"/>
              </a:rPr>
              <a:t>Faster app deployment than in a traditional, physical environment</a:t>
            </a:r>
          </a:p>
          <a:p>
            <a:pPr>
              <a:spcAft>
                <a:spcPts val="1200"/>
              </a:spcAft>
            </a:pPr>
            <a:r>
              <a:rPr lang="en-US" sz="1600">
                <a:gradFill>
                  <a:gsLst>
                    <a:gs pos="2917">
                      <a:schemeClr val="tx1"/>
                    </a:gs>
                    <a:gs pos="30000">
                      <a:schemeClr val="tx1"/>
                    </a:gs>
                  </a:gsLst>
                  <a:lin ang="5400000" scaled="0"/>
                </a:gradFill>
                <a:latin typeface="+mj-lt"/>
              </a:rPr>
              <a:t>Apps deployed into VMs with high compatibility success</a:t>
            </a:r>
          </a:p>
          <a:p>
            <a:pPr>
              <a:spcAft>
                <a:spcPts val="1200"/>
              </a:spcAft>
            </a:pPr>
            <a:r>
              <a:rPr lang="en-US" sz="1600">
                <a:gradFill>
                  <a:gsLst>
                    <a:gs pos="2917">
                      <a:schemeClr val="tx1"/>
                    </a:gs>
                    <a:gs pos="30000">
                      <a:schemeClr val="tx1"/>
                    </a:gs>
                  </a:gsLst>
                  <a:lin ang="5400000" scaled="0"/>
                </a:gradFill>
                <a:latin typeface="+mj-lt"/>
              </a:rPr>
              <a:t>Apps benefited from key VM features i.e. Live migration, HA</a:t>
            </a:r>
          </a:p>
        </p:txBody>
      </p:sp>
      <p:sp>
        <p:nvSpPr>
          <p:cNvPr id="94" name="TextBox 93">
            <a:extLst>
              <a:ext uri="{FF2B5EF4-FFF2-40B4-BE49-F238E27FC236}">
                <a16:creationId xmlns:a16="http://schemas.microsoft.com/office/drawing/2014/main" id="{D648A819-907D-4639-A88D-36E3376EA978}"/>
              </a:ext>
            </a:extLst>
          </p:cNvPr>
          <p:cNvSpPr txBox="1"/>
          <p:nvPr/>
        </p:nvSpPr>
        <p:spPr>
          <a:xfrm>
            <a:off x="3235084" y="1104631"/>
            <a:ext cx="1183144" cy="307777"/>
          </a:xfrm>
          <a:prstGeom prst="rect">
            <a:avLst/>
          </a:prstGeom>
          <a:noFill/>
        </p:spPr>
        <p:txBody>
          <a:bodyPr wrap="none" lIns="0" tIns="0" rIns="0" bIns="0" rtlCol="0">
            <a:spAutoFit/>
          </a:bodyPr>
          <a:lstStyle/>
          <a:p>
            <a:pPr algn="l"/>
            <a:r>
              <a:rPr lang="en-US" sz="2000"/>
              <a:t>Traditional</a:t>
            </a:r>
          </a:p>
        </p:txBody>
      </p:sp>
      <p:cxnSp>
        <p:nvCxnSpPr>
          <p:cNvPr id="95" name="Straight Connector 94">
            <a:extLst>
              <a:ext uri="{FF2B5EF4-FFF2-40B4-BE49-F238E27FC236}">
                <a16:creationId xmlns:a16="http://schemas.microsoft.com/office/drawing/2014/main" id="{F9E5609F-65C8-47EE-9B7A-E2CBF8ADDD0E}"/>
              </a:ext>
            </a:extLst>
          </p:cNvPr>
          <p:cNvCxnSpPr/>
          <p:nvPr/>
        </p:nvCxnSpPr>
        <p:spPr>
          <a:xfrm>
            <a:off x="6351285" y="1495429"/>
            <a:ext cx="0" cy="416210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BFBF6B2-4E96-4830-A915-86B6500CCE4B}"/>
              </a:ext>
            </a:extLst>
          </p:cNvPr>
          <p:cNvSpPr txBox="1"/>
          <p:nvPr/>
        </p:nvSpPr>
        <p:spPr>
          <a:xfrm>
            <a:off x="6998799" y="4282267"/>
            <a:ext cx="4798378" cy="2008202"/>
          </a:xfrm>
          <a:prstGeom prst="rect">
            <a:avLst/>
          </a:prstGeom>
          <a:noFill/>
        </p:spPr>
        <p:txBody>
          <a:bodyPr wrap="square" lIns="182854" tIns="146284" rIns="182854" bIns="146284" rtlCol="0">
            <a:spAutoFit/>
          </a:bodyPr>
          <a:lstStyle/>
          <a:p>
            <a:pPr>
              <a:lnSpc>
                <a:spcPct val="90000"/>
              </a:lnSpc>
              <a:spcAft>
                <a:spcPts val="599"/>
              </a:spcAft>
            </a:pPr>
            <a:r>
              <a:rPr lang="en-US" sz="1598" b="1">
                <a:solidFill>
                  <a:srgbClr val="002060"/>
                </a:solidFill>
              </a:rPr>
              <a:t>Key Benefits</a:t>
            </a:r>
            <a:endParaRPr lang="en-US" sz="1598">
              <a:solidFill>
                <a:srgbClr val="002060"/>
              </a:solidFill>
            </a:endParaRPr>
          </a:p>
          <a:p>
            <a:pPr>
              <a:lnSpc>
                <a:spcPct val="90000"/>
              </a:lnSpc>
              <a:spcAft>
                <a:spcPts val="599"/>
              </a:spcAft>
            </a:pPr>
            <a:r>
              <a:rPr lang="en-US" sz="1598">
                <a:gradFill>
                  <a:gsLst>
                    <a:gs pos="2917">
                      <a:schemeClr val="tx1"/>
                    </a:gs>
                    <a:gs pos="30000">
                      <a:schemeClr val="tx1"/>
                    </a:gs>
                  </a:gsLst>
                  <a:lin ang="5400000" scaled="0"/>
                </a:gradFill>
                <a:latin typeface="+mj-lt"/>
              </a:rPr>
              <a:t>Further accelerate of app deployment</a:t>
            </a:r>
          </a:p>
          <a:p>
            <a:pPr>
              <a:lnSpc>
                <a:spcPct val="90000"/>
              </a:lnSpc>
              <a:spcAft>
                <a:spcPts val="599"/>
              </a:spcAft>
            </a:pPr>
            <a:r>
              <a:rPr lang="en-US" sz="1598">
                <a:gradFill>
                  <a:gsLst>
                    <a:gs pos="2917">
                      <a:schemeClr val="tx1"/>
                    </a:gs>
                    <a:gs pos="30000">
                      <a:schemeClr val="tx1"/>
                    </a:gs>
                  </a:gsLst>
                  <a:lin ang="5400000" scaled="0"/>
                </a:gradFill>
                <a:latin typeface="+mj-lt"/>
              </a:rPr>
              <a:t>Reduce effort to deploy apps</a:t>
            </a:r>
          </a:p>
          <a:p>
            <a:pPr>
              <a:lnSpc>
                <a:spcPct val="90000"/>
              </a:lnSpc>
              <a:spcAft>
                <a:spcPts val="599"/>
              </a:spcAft>
            </a:pPr>
            <a:r>
              <a:rPr lang="en-US" sz="1598">
                <a:gradFill>
                  <a:gsLst>
                    <a:gs pos="2917">
                      <a:schemeClr val="tx1"/>
                    </a:gs>
                    <a:gs pos="30000">
                      <a:schemeClr val="tx1"/>
                    </a:gs>
                  </a:gsLst>
                  <a:lin ang="5400000" scaled="0"/>
                </a:gradFill>
                <a:latin typeface="+mj-lt"/>
              </a:rPr>
              <a:t>Streamline development and testing</a:t>
            </a:r>
          </a:p>
          <a:p>
            <a:pPr>
              <a:lnSpc>
                <a:spcPct val="90000"/>
              </a:lnSpc>
              <a:spcAft>
                <a:spcPts val="599"/>
              </a:spcAft>
            </a:pPr>
            <a:r>
              <a:rPr lang="en-US" sz="1598">
                <a:gradFill>
                  <a:gsLst>
                    <a:gs pos="2917">
                      <a:schemeClr val="tx1"/>
                    </a:gs>
                    <a:gs pos="30000">
                      <a:schemeClr val="tx1"/>
                    </a:gs>
                  </a:gsLst>
                  <a:lin ang="5400000" scaled="0"/>
                </a:gradFill>
                <a:latin typeface="+mj-lt"/>
              </a:rPr>
              <a:t>Lower costs associated with app deployment</a:t>
            </a:r>
          </a:p>
          <a:p>
            <a:pPr>
              <a:lnSpc>
                <a:spcPct val="90000"/>
              </a:lnSpc>
              <a:spcAft>
                <a:spcPts val="599"/>
              </a:spcAft>
            </a:pPr>
            <a:r>
              <a:rPr lang="en-US" sz="1598">
                <a:solidFill>
                  <a:srgbClr val="FF0000"/>
                </a:solidFill>
                <a:latin typeface="+mj-lt"/>
              </a:rPr>
              <a:t>Increase server consolidation</a:t>
            </a:r>
          </a:p>
        </p:txBody>
      </p:sp>
      <p:grpSp>
        <p:nvGrpSpPr>
          <p:cNvPr id="97" name="Group 96">
            <a:extLst>
              <a:ext uri="{FF2B5EF4-FFF2-40B4-BE49-F238E27FC236}">
                <a16:creationId xmlns:a16="http://schemas.microsoft.com/office/drawing/2014/main" id="{D8081C83-2E05-4CCB-BB0C-22DD8F08FEC4}"/>
              </a:ext>
            </a:extLst>
          </p:cNvPr>
          <p:cNvGrpSpPr/>
          <p:nvPr/>
        </p:nvGrpSpPr>
        <p:grpSpPr>
          <a:xfrm>
            <a:off x="9788800" y="2215336"/>
            <a:ext cx="1985742" cy="1121424"/>
            <a:chOff x="9867795" y="2087055"/>
            <a:chExt cx="1986024" cy="1121582"/>
          </a:xfrm>
        </p:grpSpPr>
        <p:sp>
          <p:nvSpPr>
            <p:cNvPr id="98" name="TextBox 97">
              <a:extLst>
                <a:ext uri="{FF2B5EF4-FFF2-40B4-BE49-F238E27FC236}">
                  <a16:creationId xmlns:a16="http://schemas.microsoft.com/office/drawing/2014/main" id="{4C80AB48-B1B0-40C5-BABF-F466B6C23174}"/>
                </a:ext>
              </a:extLst>
            </p:cNvPr>
            <p:cNvSpPr txBox="1"/>
            <p:nvPr/>
          </p:nvSpPr>
          <p:spPr>
            <a:xfrm>
              <a:off x="9867795" y="2580725"/>
              <a:ext cx="1827182" cy="627912"/>
            </a:xfrm>
            <a:prstGeom prst="rect">
              <a:avLst/>
            </a:prstGeom>
            <a:noFill/>
          </p:spPr>
          <p:txBody>
            <a:bodyPr wrap="none" lIns="182854" tIns="146284" rIns="182854" bIns="146284" rtlCol="0">
              <a:spAutoFit/>
            </a:bodyPr>
            <a:lstStyle/>
            <a:p>
              <a:pPr>
                <a:lnSpc>
                  <a:spcPct val="90000"/>
                </a:lnSpc>
                <a:spcAft>
                  <a:spcPts val="599"/>
                </a:spcAft>
              </a:pPr>
              <a:r>
                <a:rPr lang="en-US" sz="2400">
                  <a:solidFill>
                    <a:srgbClr val="002060"/>
                  </a:solidFill>
                </a:rPr>
                <a:t>Containers</a:t>
              </a:r>
            </a:p>
          </p:txBody>
        </p:sp>
        <p:sp>
          <p:nvSpPr>
            <p:cNvPr id="99" name="Rectangle 98">
              <a:extLst>
                <a:ext uri="{FF2B5EF4-FFF2-40B4-BE49-F238E27FC236}">
                  <a16:creationId xmlns:a16="http://schemas.microsoft.com/office/drawing/2014/main" id="{B1A1D3D1-68A6-4024-A2E6-BE711FD906D1}"/>
                </a:ext>
              </a:extLst>
            </p:cNvPr>
            <p:cNvSpPr/>
            <p:nvPr/>
          </p:nvSpPr>
          <p:spPr>
            <a:xfrm>
              <a:off x="10013378" y="2087055"/>
              <a:ext cx="1840441" cy="646165"/>
            </a:xfrm>
            <a:prstGeom prst="rect">
              <a:avLst/>
            </a:prstGeom>
          </p:spPr>
          <p:txBody>
            <a:bodyPr wrap="square">
              <a:spAutoFit/>
            </a:bodyPr>
            <a:lstStyle/>
            <a:p>
              <a:r>
                <a:rPr lang="en-US" sz="1799">
                  <a:gradFill>
                    <a:gsLst>
                      <a:gs pos="2917">
                        <a:schemeClr val="tx1"/>
                      </a:gs>
                      <a:gs pos="30000">
                        <a:schemeClr val="tx1"/>
                      </a:gs>
                    </a:gsLst>
                    <a:lin ang="5400000" scaled="0"/>
                  </a:gradFill>
                  <a:latin typeface="+mj-lt"/>
                </a:rPr>
                <a:t>Package and run apps within</a:t>
              </a:r>
              <a:endParaRPr lang="en-US" sz="1799">
                <a:latin typeface="+mj-lt"/>
              </a:endParaRPr>
            </a:p>
          </p:txBody>
        </p:sp>
      </p:grpSp>
      <p:sp>
        <p:nvSpPr>
          <p:cNvPr id="100" name="TextBox 99">
            <a:extLst>
              <a:ext uri="{FF2B5EF4-FFF2-40B4-BE49-F238E27FC236}">
                <a16:creationId xmlns:a16="http://schemas.microsoft.com/office/drawing/2014/main" id="{3B4429A8-E036-4C5B-9478-DDB3E2F7DE32}"/>
              </a:ext>
            </a:extLst>
          </p:cNvPr>
          <p:cNvSpPr txBox="1"/>
          <p:nvPr/>
        </p:nvSpPr>
        <p:spPr>
          <a:xfrm>
            <a:off x="8616888" y="1056510"/>
            <a:ext cx="901978" cy="307777"/>
          </a:xfrm>
          <a:prstGeom prst="rect">
            <a:avLst/>
          </a:prstGeom>
          <a:noFill/>
        </p:spPr>
        <p:txBody>
          <a:bodyPr wrap="none" lIns="0" tIns="0" rIns="0" bIns="0" rtlCol="0">
            <a:spAutoFit/>
          </a:bodyPr>
          <a:lstStyle/>
          <a:p>
            <a:pPr algn="l"/>
            <a:r>
              <a:rPr lang="en-US" sz="2000"/>
              <a:t>Modern</a:t>
            </a:r>
          </a:p>
        </p:txBody>
      </p:sp>
    </p:spTree>
    <p:extLst>
      <p:ext uri="{BB962C8B-B14F-4D97-AF65-F5344CB8AC3E}">
        <p14:creationId xmlns:p14="http://schemas.microsoft.com/office/powerpoint/2010/main" val="14448391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963E-43CC-49A8-88D9-FCEF01D72EEC}"/>
              </a:ext>
            </a:extLst>
          </p:cNvPr>
          <p:cNvSpPr>
            <a:spLocks noGrp="1"/>
          </p:cNvSpPr>
          <p:nvPr>
            <p:ph type="title"/>
          </p:nvPr>
        </p:nvSpPr>
        <p:spPr>
          <a:xfrm>
            <a:off x="588263" y="2979539"/>
            <a:ext cx="4167887" cy="553998"/>
          </a:xfrm>
        </p:spPr>
        <p:txBody>
          <a:bodyPr/>
          <a:lstStyle/>
          <a:p>
            <a:r>
              <a:rPr lang="en-US"/>
              <a:t>Docker</a:t>
            </a:r>
          </a:p>
        </p:txBody>
      </p:sp>
      <p:sp>
        <p:nvSpPr>
          <p:cNvPr id="3" name="Text Placeholder 2">
            <a:extLst>
              <a:ext uri="{FF2B5EF4-FFF2-40B4-BE49-F238E27FC236}">
                <a16:creationId xmlns:a16="http://schemas.microsoft.com/office/drawing/2014/main" id="{1F5CF771-EA1E-4F57-BC7C-F420950E6217}"/>
              </a:ext>
            </a:extLst>
          </p:cNvPr>
          <p:cNvSpPr>
            <a:spLocks noGrp="1"/>
          </p:cNvSpPr>
          <p:nvPr>
            <p:ph type="body" sz="quarter" idx="12"/>
          </p:nvPr>
        </p:nvSpPr>
        <p:spPr/>
        <p:txBody>
          <a:bodyPr/>
          <a:lstStyle/>
          <a:p>
            <a:r>
              <a:rPr lang="en-US"/>
              <a:t>Tim Oleson</a:t>
            </a:r>
          </a:p>
        </p:txBody>
      </p:sp>
    </p:spTree>
    <p:extLst>
      <p:ext uri="{BB962C8B-B14F-4D97-AF65-F5344CB8AC3E}">
        <p14:creationId xmlns:p14="http://schemas.microsoft.com/office/powerpoint/2010/main" val="9373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F1FB-C28F-4F92-9F7C-A87F9B7DAF4F}"/>
              </a:ext>
            </a:extLst>
          </p:cNvPr>
          <p:cNvSpPr>
            <a:spLocks noGrp="1"/>
          </p:cNvSpPr>
          <p:nvPr>
            <p:ph type="title"/>
          </p:nvPr>
        </p:nvSpPr>
        <p:spPr>
          <a:xfrm>
            <a:off x="588263" y="457200"/>
            <a:ext cx="11018520" cy="1107996"/>
          </a:xfrm>
        </p:spPr>
        <p:txBody>
          <a:bodyPr/>
          <a:lstStyle/>
          <a:p>
            <a:r>
              <a:rPr lang="en-US"/>
              <a:t>Docker Platform</a:t>
            </a:r>
            <a:br>
              <a:rPr lang="en-US"/>
            </a:br>
            <a:endParaRPr lang="en-US"/>
          </a:p>
        </p:txBody>
      </p:sp>
      <p:sp>
        <p:nvSpPr>
          <p:cNvPr id="5" name="TextBox 4">
            <a:extLst>
              <a:ext uri="{FF2B5EF4-FFF2-40B4-BE49-F238E27FC236}">
                <a16:creationId xmlns:a16="http://schemas.microsoft.com/office/drawing/2014/main" id="{CBB88C53-973F-4D8D-A697-476876CC9A17}"/>
              </a:ext>
            </a:extLst>
          </p:cNvPr>
          <p:cNvSpPr txBox="1"/>
          <p:nvPr/>
        </p:nvSpPr>
        <p:spPr>
          <a:xfrm>
            <a:off x="106473" y="1337938"/>
            <a:ext cx="7580937" cy="1658645"/>
          </a:xfrm>
          <a:prstGeom prst="rect">
            <a:avLst/>
          </a:prstGeom>
          <a:noFill/>
        </p:spPr>
        <p:txBody>
          <a:bodyPr wrap="square" lIns="186521" tIns="149218" rIns="186521" bIns="149218" rtlCol="0" anchor="t">
            <a:spAutoFit/>
          </a:bodyPr>
          <a:lstStyle/>
          <a:p>
            <a:pPr marL="349194" indent="-349194" algn="just" defTabSz="932453">
              <a:lnSpc>
                <a:spcPct val="90000"/>
              </a:lnSpc>
              <a:spcBef>
                <a:spcPct val="20000"/>
              </a:spcBef>
              <a:buSzPct val="90000"/>
              <a:buFont typeface="Arial" pitchFamily="34" charset="0"/>
              <a:buChar char="•"/>
              <a:defRPr/>
            </a:pPr>
            <a:r>
              <a:rPr lang="en-US" sz="1800" b="1" kern="0">
                <a:gradFill>
                  <a:gsLst>
                    <a:gs pos="1250">
                      <a:srgbClr val="505050"/>
                    </a:gs>
                    <a:gs pos="100000">
                      <a:srgbClr val="505050"/>
                    </a:gs>
                  </a:gsLst>
                  <a:lin ang="5400000" scaled="0"/>
                </a:gradFill>
                <a:latin typeface="+mj-lt"/>
              </a:rPr>
              <a:t>Docker Engine (a.k.a. Docker Daemon)</a:t>
            </a:r>
            <a:endParaRPr lang="en-US" sz="1800"/>
          </a:p>
          <a:p>
            <a:pPr marL="824734" lvl="1" indent="-349194" algn="just" defTabSz="932453">
              <a:lnSpc>
                <a:spcPct val="90000"/>
              </a:lnSpc>
              <a:spcBef>
                <a:spcPct val="20000"/>
              </a:spcBef>
              <a:buSzPct val="90000"/>
              <a:buFont typeface="Arial" pitchFamily="34" charset="0"/>
              <a:buChar char="•"/>
              <a:defRPr/>
            </a:pPr>
            <a:r>
              <a:rPr lang="en-US" sz="1800" kern="0">
                <a:gradFill>
                  <a:gsLst>
                    <a:gs pos="1250">
                      <a:srgbClr val="505050"/>
                    </a:gs>
                    <a:gs pos="100000">
                      <a:srgbClr val="505050"/>
                    </a:gs>
                  </a:gsLst>
                  <a:lin ang="5400000" scaled="0"/>
                </a:gradFill>
                <a:latin typeface="+mj-lt"/>
              </a:rPr>
              <a:t>The program that enables containers to be built, shipped, and run.</a:t>
            </a:r>
            <a:endParaRPr lang="en-US" sz="1800">
              <a:gradFill>
                <a:gsLst>
                  <a:gs pos="1250">
                    <a:srgbClr val="505050"/>
                  </a:gs>
                  <a:gs pos="100000">
                    <a:srgbClr val="505050"/>
                  </a:gs>
                </a:gsLst>
                <a:lin ang="5400000" scaled="0"/>
              </a:gradFill>
              <a:latin typeface="+mj-lt"/>
              <a:cs typeface="Segoe UI Light"/>
            </a:endParaRPr>
          </a:p>
          <a:p>
            <a:pPr marL="824734" lvl="1" indent="-349194" defTabSz="932453">
              <a:lnSpc>
                <a:spcPct val="90000"/>
              </a:lnSpc>
              <a:spcBef>
                <a:spcPct val="20000"/>
              </a:spcBef>
              <a:buSzPct val="90000"/>
              <a:buFont typeface="Arial" pitchFamily="34" charset="0"/>
              <a:buChar char="•"/>
              <a:defRPr/>
            </a:pPr>
            <a:r>
              <a:rPr lang="en-US" sz="1800" kern="0">
                <a:gradFill>
                  <a:gsLst>
                    <a:gs pos="1250">
                      <a:srgbClr val="505050"/>
                    </a:gs>
                    <a:gs pos="100000">
                      <a:srgbClr val="505050"/>
                    </a:gs>
                  </a:gsLst>
                  <a:lin ang="5400000" scaled="0"/>
                </a:gradFill>
                <a:latin typeface="+mj-lt"/>
              </a:rPr>
              <a:t>Uses Linux Kernel namespaces and control groups to give an isolated runtime environment for each application</a:t>
            </a:r>
            <a:endParaRPr lang="en-US" sz="1800">
              <a:gradFill>
                <a:gsLst>
                  <a:gs pos="1250">
                    <a:srgbClr val="505050"/>
                  </a:gs>
                  <a:gs pos="100000">
                    <a:srgbClr val="505050"/>
                  </a:gs>
                </a:gsLst>
                <a:lin ang="5400000" scaled="0"/>
              </a:gradFill>
              <a:latin typeface="+mj-lt"/>
              <a:cs typeface="Segoe UI Light"/>
            </a:endParaRPr>
          </a:p>
        </p:txBody>
      </p:sp>
      <p:pic>
        <p:nvPicPr>
          <p:cNvPr id="6" name="Picture 5">
            <a:extLst>
              <a:ext uri="{FF2B5EF4-FFF2-40B4-BE49-F238E27FC236}">
                <a16:creationId xmlns:a16="http://schemas.microsoft.com/office/drawing/2014/main" id="{F3CD3325-7015-4FD6-BAD1-B886CD36D800}"/>
              </a:ext>
            </a:extLst>
          </p:cNvPr>
          <p:cNvPicPr>
            <a:picLocks noChangeAspect="1"/>
          </p:cNvPicPr>
          <p:nvPr/>
        </p:nvPicPr>
        <p:blipFill>
          <a:blip r:embed="rId2"/>
          <a:stretch>
            <a:fillRect/>
          </a:stretch>
        </p:blipFill>
        <p:spPr>
          <a:xfrm>
            <a:off x="7126614" y="2996583"/>
            <a:ext cx="4239988" cy="3469080"/>
          </a:xfrm>
          <a:prstGeom prst="rect">
            <a:avLst/>
          </a:prstGeom>
        </p:spPr>
      </p:pic>
    </p:spTree>
    <p:extLst>
      <p:ext uri="{BB962C8B-B14F-4D97-AF65-F5344CB8AC3E}">
        <p14:creationId xmlns:p14="http://schemas.microsoft.com/office/powerpoint/2010/main" val="19372132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F1FB-C28F-4F92-9F7C-A87F9B7DAF4F}"/>
              </a:ext>
            </a:extLst>
          </p:cNvPr>
          <p:cNvSpPr>
            <a:spLocks noGrp="1"/>
          </p:cNvSpPr>
          <p:nvPr>
            <p:ph type="title"/>
          </p:nvPr>
        </p:nvSpPr>
        <p:spPr>
          <a:xfrm>
            <a:off x="588263" y="457200"/>
            <a:ext cx="11018520" cy="553998"/>
          </a:xfrm>
        </p:spPr>
        <p:txBody>
          <a:bodyPr vert="horz" wrap="square" lIns="0" tIns="0" rIns="0" bIns="0" rtlCol="0" anchor="t">
            <a:normAutofit/>
          </a:bodyPr>
          <a:lstStyle/>
          <a:p>
            <a:pPr>
              <a:lnSpc>
                <a:spcPct val="90000"/>
              </a:lnSpc>
            </a:pPr>
            <a:r>
              <a:rPr lang="en-US" sz="2000"/>
              <a:t>Docker Platform</a:t>
            </a:r>
            <a:endParaRPr lang="en-US" sz="2000"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CBB88C53-973F-4D8D-A697-476876CC9A17}"/>
              </a:ext>
            </a:extLst>
          </p:cNvPr>
          <p:cNvSpPr txBox="1"/>
          <p:nvPr/>
        </p:nvSpPr>
        <p:spPr>
          <a:xfrm>
            <a:off x="584200" y="1435100"/>
            <a:ext cx="5211763" cy="4833938"/>
          </a:xfrm>
          <a:prstGeom prst="rect">
            <a:avLst/>
          </a:prstGeom>
        </p:spPr>
        <p:txBody>
          <a:bodyPr vert="horz" wrap="square" lIns="0" tIns="0" rIns="0" bIns="0" rtlCol="0">
            <a:normAutofit/>
          </a:bodyPr>
          <a:lstStyle/>
          <a:p>
            <a:pPr marL="806377" lvl="1" indent="-349194" defTabSz="932742">
              <a:spcBef>
                <a:spcPct val="20000"/>
              </a:spcBef>
              <a:buSzPct val="90000"/>
              <a:buFont typeface="Wingdings" panose="05000000000000000000" pitchFamily="2" charset="2"/>
              <a:buChar char=""/>
              <a:defRPr/>
            </a:pPr>
            <a:r>
              <a:rPr lang="en-US" sz="2800"/>
              <a:t>Takes user inputs and sends them to the Daemon.</a:t>
            </a:r>
          </a:p>
          <a:p>
            <a:pPr marL="806377" lvl="1" indent="-349194" defTabSz="932742">
              <a:spcBef>
                <a:spcPct val="20000"/>
              </a:spcBef>
              <a:buSzPct val="90000"/>
              <a:buFont typeface="Wingdings" panose="05000000000000000000" pitchFamily="2" charset="2"/>
              <a:buChar char=""/>
              <a:defRPr/>
            </a:pPr>
            <a:r>
              <a:rPr lang="en-US" sz="2800"/>
              <a:t>Client and Daemon can run on the same host or on different hosts.</a:t>
            </a:r>
          </a:p>
        </p:txBody>
      </p:sp>
      <p:pic>
        <p:nvPicPr>
          <p:cNvPr id="4" name="Picture 3">
            <a:extLst>
              <a:ext uri="{FF2B5EF4-FFF2-40B4-BE49-F238E27FC236}">
                <a16:creationId xmlns:a16="http://schemas.microsoft.com/office/drawing/2014/main" id="{5F60CF41-FFCF-4584-AB94-B3698B40EFBF}"/>
              </a:ext>
            </a:extLst>
          </p:cNvPr>
          <p:cNvPicPr>
            <a:picLocks noChangeAspect="1"/>
          </p:cNvPicPr>
          <p:nvPr/>
        </p:nvPicPr>
        <p:blipFill>
          <a:blip r:embed="rId2"/>
          <a:stretch>
            <a:fillRect/>
          </a:stretch>
        </p:blipFill>
        <p:spPr>
          <a:xfrm>
            <a:off x="9380116" y="883478"/>
            <a:ext cx="2223621" cy="3807639"/>
          </a:xfrm>
          <a:prstGeom prst="rect">
            <a:avLst/>
          </a:prstGeom>
        </p:spPr>
      </p:pic>
      <p:sp>
        <p:nvSpPr>
          <p:cNvPr id="6" name="TextBox 5">
            <a:extLst>
              <a:ext uri="{FF2B5EF4-FFF2-40B4-BE49-F238E27FC236}">
                <a16:creationId xmlns:a16="http://schemas.microsoft.com/office/drawing/2014/main" id="{23C34038-5CAD-4C1F-891E-550AAB3481ED}"/>
              </a:ext>
            </a:extLst>
          </p:cNvPr>
          <p:cNvSpPr txBox="1"/>
          <p:nvPr/>
        </p:nvSpPr>
        <p:spPr>
          <a:xfrm>
            <a:off x="7293114" y="2124413"/>
            <a:ext cx="1439177" cy="923330"/>
          </a:xfrm>
          <a:prstGeom prst="rect">
            <a:avLst/>
          </a:prstGeom>
          <a:noFill/>
        </p:spPr>
        <p:txBody>
          <a:bodyPr wrap="none" lIns="0" tIns="0" rIns="0" bIns="0" rtlCol="0">
            <a:spAutoFit/>
          </a:bodyPr>
          <a:lstStyle/>
          <a:p>
            <a:pPr algn="l"/>
            <a:r>
              <a:rPr lang="en-US" sz="1600"/>
              <a:t>docker pull</a:t>
            </a:r>
          </a:p>
          <a:p>
            <a:pPr algn="l"/>
            <a:r>
              <a:rPr lang="en-US" sz="1600"/>
              <a:t>docker run</a:t>
            </a:r>
          </a:p>
          <a:p>
            <a:pPr algn="l"/>
            <a:r>
              <a:rPr lang="en-US" sz="1600"/>
              <a:t>docker build</a:t>
            </a:r>
          </a:p>
        </p:txBody>
      </p:sp>
      <p:cxnSp>
        <p:nvCxnSpPr>
          <p:cNvPr id="8" name="Straight Arrow Connector 7">
            <a:extLst>
              <a:ext uri="{FF2B5EF4-FFF2-40B4-BE49-F238E27FC236}">
                <a16:creationId xmlns:a16="http://schemas.microsoft.com/office/drawing/2014/main" id="{78926E41-9428-4125-8AF6-58D0F9C533CD}"/>
              </a:ext>
            </a:extLst>
          </p:cNvPr>
          <p:cNvCxnSpPr>
            <a:cxnSpLocks/>
          </p:cNvCxnSpPr>
          <p:nvPr/>
        </p:nvCxnSpPr>
        <p:spPr>
          <a:xfrm>
            <a:off x="8556487" y="2513496"/>
            <a:ext cx="706783" cy="0"/>
          </a:xfrm>
          <a:prstGeom prst="straightConnector1">
            <a:avLst/>
          </a:prstGeom>
          <a:ln>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A5FA3C1-43C5-4051-8839-469E2FC2F3DF}"/>
              </a:ext>
            </a:extLst>
          </p:cNvPr>
          <p:cNvSpPr txBox="1"/>
          <p:nvPr/>
        </p:nvSpPr>
        <p:spPr>
          <a:xfrm>
            <a:off x="7038222" y="1711518"/>
            <a:ext cx="1694069" cy="369332"/>
          </a:xfrm>
          <a:prstGeom prst="rect">
            <a:avLst/>
          </a:prstGeom>
          <a:noFill/>
        </p:spPr>
        <p:txBody>
          <a:bodyPr wrap="square">
            <a:spAutoFit/>
          </a:bodyPr>
          <a:lstStyle/>
          <a:p>
            <a:pPr algn="l"/>
            <a:r>
              <a:rPr lang="en-US" sz="1800" b="1">
                <a:solidFill>
                  <a:srgbClr val="FF9349"/>
                </a:solidFill>
              </a:rPr>
              <a:t>Docker Client</a:t>
            </a:r>
          </a:p>
        </p:txBody>
      </p:sp>
    </p:spTree>
    <p:extLst>
      <p:ext uri="{BB962C8B-B14F-4D97-AF65-F5344CB8AC3E}">
        <p14:creationId xmlns:p14="http://schemas.microsoft.com/office/powerpoint/2010/main" val="2236044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F1FB-C28F-4F92-9F7C-A87F9B7DAF4F}"/>
              </a:ext>
            </a:extLst>
          </p:cNvPr>
          <p:cNvSpPr>
            <a:spLocks noGrp="1"/>
          </p:cNvSpPr>
          <p:nvPr>
            <p:ph type="title"/>
          </p:nvPr>
        </p:nvSpPr>
        <p:spPr>
          <a:xfrm>
            <a:off x="588263" y="457200"/>
            <a:ext cx="11018520" cy="1107996"/>
          </a:xfrm>
        </p:spPr>
        <p:txBody>
          <a:bodyPr/>
          <a:lstStyle/>
          <a:p>
            <a:r>
              <a:rPr lang="en-US"/>
              <a:t>Docker Platform</a:t>
            </a:r>
            <a:br>
              <a:rPr lang="en-US"/>
            </a:br>
            <a:endParaRPr lang="en-US"/>
          </a:p>
        </p:txBody>
      </p:sp>
      <p:sp>
        <p:nvSpPr>
          <p:cNvPr id="5" name="TextBox 4">
            <a:extLst>
              <a:ext uri="{FF2B5EF4-FFF2-40B4-BE49-F238E27FC236}">
                <a16:creationId xmlns:a16="http://schemas.microsoft.com/office/drawing/2014/main" id="{CBB88C53-973F-4D8D-A697-476876CC9A17}"/>
              </a:ext>
            </a:extLst>
          </p:cNvPr>
          <p:cNvSpPr txBox="1"/>
          <p:nvPr/>
        </p:nvSpPr>
        <p:spPr>
          <a:xfrm>
            <a:off x="125391" y="1327407"/>
            <a:ext cx="7580937" cy="5675129"/>
          </a:xfrm>
          <a:prstGeom prst="rect">
            <a:avLst/>
          </a:prstGeom>
          <a:noFill/>
        </p:spPr>
        <p:txBody>
          <a:bodyPr wrap="square" lIns="186521" tIns="149218" rIns="186521" bIns="149218" rtlCol="0" anchor="t">
            <a:spAutoFit/>
          </a:bodyPr>
          <a:lstStyle/>
          <a:p>
            <a:pPr marL="349194" indent="-349194" algn="just" defTabSz="932453">
              <a:lnSpc>
                <a:spcPct val="90000"/>
              </a:lnSpc>
              <a:spcBef>
                <a:spcPct val="20000"/>
              </a:spcBef>
              <a:buSzPct val="90000"/>
              <a:buFont typeface="Arial" pitchFamily="34" charset="0"/>
              <a:buChar char="•"/>
              <a:defRPr/>
            </a:pPr>
            <a:r>
              <a:rPr lang="en-US" sz="1800" b="1" kern="0">
                <a:latin typeface="+mj-lt"/>
              </a:rPr>
              <a:t>Docker Images</a:t>
            </a:r>
          </a:p>
          <a:p>
            <a:pPr marL="806377" lvl="1" indent="-349194" algn="just" defTabSz="932453">
              <a:lnSpc>
                <a:spcPct val="90000"/>
              </a:lnSpc>
              <a:spcBef>
                <a:spcPct val="20000"/>
              </a:spcBef>
              <a:buSzPct val="90000"/>
              <a:buFont typeface="Arial" pitchFamily="34" charset="0"/>
              <a:buChar char="•"/>
              <a:defRPr/>
            </a:pPr>
            <a:r>
              <a:rPr lang="en-US" sz="1800" b="1" kern="0">
                <a:latin typeface="+mj-lt"/>
              </a:rPr>
              <a:t>Read-only template used to create containers.</a:t>
            </a:r>
          </a:p>
          <a:p>
            <a:pPr marL="806377" lvl="1" indent="-349194" algn="just" defTabSz="932453">
              <a:lnSpc>
                <a:spcPct val="90000"/>
              </a:lnSpc>
              <a:spcBef>
                <a:spcPct val="20000"/>
              </a:spcBef>
              <a:buSzPct val="90000"/>
              <a:buFont typeface="Arial" pitchFamily="34" charset="0"/>
              <a:buChar char="•"/>
              <a:defRPr/>
            </a:pPr>
            <a:r>
              <a:rPr lang="en-US" sz="1800" b="1" kern="0">
                <a:latin typeface="+mj-lt"/>
              </a:rPr>
              <a:t>Contains a set of instructions for creating the containers.</a:t>
            </a:r>
          </a:p>
          <a:p>
            <a:pPr marL="806377" lvl="1" indent="-349194" algn="just" defTabSz="932453">
              <a:lnSpc>
                <a:spcPct val="90000"/>
              </a:lnSpc>
              <a:spcBef>
                <a:spcPct val="20000"/>
              </a:spcBef>
              <a:buSzPct val="90000"/>
              <a:buFont typeface="Arial" pitchFamily="34" charset="0"/>
              <a:buChar char="•"/>
              <a:defRPr/>
            </a:pPr>
            <a:r>
              <a:rPr lang="en-US" sz="1800" b="1" kern="0">
                <a:latin typeface="+mj-lt"/>
              </a:rPr>
              <a:t>Docker builds images automatically by reading the instructions from a </a:t>
            </a:r>
            <a:r>
              <a:rPr lang="en-US" sz="1800" b="1" kern="0" err="1">
                <a:latin typeface="+mj-lt"/>
              </a:rPr>
              <a:t>Dockerfile</a:t>
            </a:r>
            <a:r>
              <a:rPr lang="en-US" sz="1800" b="1" kern="0">
                <a:latin typeface="+mj-lt"/>
              </a:rPr>
              <a:t>:</a:t>
            </a:r>
          </a:p>
          <a:p>
            <a:pPr marL="806377" lvl="1" indent="-349194" algn="just" defTabSz="932453">
              <a:lnSpc>
                <a:spcPct val="90000"/>
              </a:lnSpc>
              <a:spcBef>
                <a:spcPct val="20000"/>
              </a:spcBef>
              <a:buSzPct val="90000"/>
              <a:buFont typeface="Arial" pitchFamily="34" charset="0"/>
              <a:buChar char="•"/>
              <a:defRPr/>
            </a:pPr>
            <a:endParaRPr lang="en-US" sz="1800" b="1" kern="0">
              <a:gradFill>
                <a:gsLst>
                  <a:gs pos="1250">
                    <a:srgbClr val="505050"/>
                  </a:gs>
                  <a:gs pos="100000">
                    <a:srgbClr val="505050"/>
                  </a:gs>
                </a:gsLst>
                <a:lin ang="5400000" scaled="0"/>
              </a:gradFill>
              <a:latin typeface="+mj-lt"/>
            </a:endParaRPr>
          </a:p>
          <a:p>
            <a:pPr marL="806377" lvl="1" indent="-349194" algn="just" defTabSz="932453">
              <a:lnSpc>
                <a:spcPct val="90000"/>
              </a:lnSpc>
              <a:spcBef>
                <a:spcPct val="20000"/>
              </a:spcBef>
              <a:buSzPct val="90000"/>
              <a:buFont typeface="Arial" pitchFamily="34" charset="0"/>
              <a:buChar char="•"/>
              <a:defRPr/>
            </a:pPr>
            <a:endParaRPr lang="en-US" sz="1800" b="1" kern="0">
              <a:gradFill>
                <a:gsLst>
                  <a:gs pos="1250">
                    <a:srgbClr val="505050"/>
                  </a:gs>
                  <a:gs pos="100000">
                    <a:srgbClr val="505050"/>
                  </a:gs>
                </a:gsLst>
                <a:lin ang="5400000" scaled="0"/>
              </a:gradFill>
              <a:latin typeface="+mj-lt"/>
            </a:endParaRPr>
          </a:p>
          <a:p>
            <a:pPr marL="806377" lvl="1" indent="-349194" algn="just" defTabSz="932453">
              <a:lnSpc>
                <a:spcPct val="90000"/>
              </a:lnSpc>
              <a:spcBef>
                <a:spcPct val="20000"/>
              </a:spcBef>
              <a:buSzPct val="90000"/>
              <a:buFont typeface="Arial" pitchFamily="34" charset="0"/>
              <a:buChar char="•"/>
              <a:defRPr/>
            </a:pPr>
            <a:endParaRPr lang="en-US" sz="1800" b="1" kern="0">
              <a:gradFill>
                <a:gsLst>
                  <a:gs pos="1250">
                    <a:srgbClr val="505050"/>
                  </a:gs>
                  <a:gs pos="100000">
                    <a:srgbClr val="505050"/>
                  </a:gs>
                </a:gsLst>
                <a:lin ang="5400000" scaled="0"/>
              </a:gradFill>
              <a:latin typeface="+mj-lt"/>
            </a:endParaRPr>
          </a:p>
          <a:p>
            <a:pPr marL="806377" lvl="1" indent="-349194" algn="just" defTabSz="932453">
              <a:lnSpc>
                <a:spcPct val="90000"/>
              </a:lnSpc>
              <a:spcBef>
                <a:spcPct val="20000"/>
              </a:spcBef>
              <a:buSzPct val="90000"/>
              <a:buFont typeface="Arial" pitchFamily="34" charset="0"/>
              <a:buChar char="•"/>
              <a:defRPr/>
            </a:pPr>
            <a:endParaRPr lang="en-US" sz="1800" b="1" kern="0">
              <a:gradFill>
                <a:gsLst>
                  <a:gs pos="1250">
                    <a:srgbClr val="505050"/>
                  </a:gs>
                  <a:gs pos="100000">
                    <a:srgbClr val="505050"/>
                  </a:gs>
                </a:gsLst>
                <a:lin ang="5400000" scaled="0"/>
              </a:gradFill>
              <a:latin typeface="+mj-lt"/>
            </a:endParaRPr>
          </a:p>
          <a:p>
            <a:pPr marL="806377" lvl="1" indent="-349194" algn="just" defTabSz="932453">
              <a:lnSpc>
                <a:spcPct val="90000"/>
              </a:lnSpc>
              <a:spcBef>
                <a:spcPct val="20000"/>
              </a:spcBef>
              <a:buSzPct val="90000"/>
              <a:buFont typeface="Arial" pitchFamily="34" charset="0"/>
              <a:buChar char="•"/>
              <a:defRPr/>
            </a:pPr>
            <a:endParaRPr lang="en-US" sz="1800" b="1" kern="0">
              <a:gradFill>
                <a:gsLst>
                  <a:gs pos="1250">
                    <a:srgbClr val="505050"/>
                  </a:gs>
                  <a:gs pos="100000">
                    <a:srgbClr val="505050"/>
                  </a:gs>
                </a:gsLst>
                <a:lin ang="5400000" scaled="0"/>
              </a:gradFill>
              <a:latin typeface="+mj-lt"/>
            </a:endParaRPr>
          </a:p>
          <a:p>
            <a:pPr lvl="1" algn="just" defTabSz="932453">
              <a:lnSpc>
                <a:spcPct val="90000"/>
              </a:lnSpc>
              <a:spcBef>
                <a:spcPct val="20000"/>
              </a:spcBef>
              <a:buSzPct val="90000"/>
              <a:defRPr/>
            </a:pPr>
            <a:endParaRPr lang="en-US" sz="1800" b="1" kern="0">
              <a:gradFill>
                <a:gsLst>
                  <a:gs pos="1250">
                    <a:srgbClr val="505050"/>
                  </a:gs>
                  <a:gs pos="100000">
                    <a:srgbClr val="505050"/>
                  </a:gs>
                </a:gsLst>
                <a:lin ang="5400000" scaled="0"/>
              </a:gradFill>
              <a:latin typeface="+mj-lt"/>
            </a:endParaRPr>
          </a:p>
          <a:p>
            <a:pPr lvl="1" algn="just" defTabSz="932453">
              <a:lnSpc>
                <a:spcPct val="90000"/>
              </a:lnSpc>
              <a:spcBef>
                <a:spcPct val="20000"/>
              </a:spcBef>
              <a:buSzPct val="90000"/>
              <a:defRPr/>
            </a:pPr>
            <a:r>
              <a:rPr lang="en-US" sz="1800" b="1" kern="0">
                <a:latin typeface="+mj-lt"/>
              </a:rPr>
              <a:t>Each instruction creates one layer:</a:t>
            </a:r>
          </a:p>
          <a:p>
            <a:pPr marL="806377" lvl="1" indent="-349194" algn="just" defTabSz="932453">
              <a:lnSpc>
                <a:spcPct val="90000"/>
              </a:lnSpc>
              <a:spcBef>
                <a:spcPct val="20000"/>
              </a:spcBef>
              <a:buSzPct val="90000"/>
              <a:buFont typeface="Arial" pitchFamily="34" charset="0"/>
              <a:buChar char="•"/>
              <a:defRPr/>
            </a:pPr>
            <a:endParaRPr lang="en-US" sz="1800" b="1" kern="0">
              <a:gradFill>
                <a:gsLst>
                  <a:gs pos="1250">
                    <a:srgbClr val="505050"/>
                  </a:gs>
                  <a:gs pos="100000">
                    <a:srgbClr val="505050"/>
                  </a:gs>
                </a:gsLst>
                <a:lin ang="5400000" scaled="0"/>
              </a:gradFill>
              <a:latin typeface="+mj-lt"/>
            </a:endParaRPr>
          </a:p>
          <a:p>
            <a:pPr marL="806377" lvl="1" indent="-349194" algn="just" defTabSz="932453">
              <a:lnSpc>
                <a:spcPct val="90000"/>
              </a:lnSpc>
              <a:spcBef>
                <a:spcPct val="20000"/>
              </a:spcBef>
              <a:buSzPct val="90000"/>
              <a:buFont typeface="Arial" pitchFamily="34" charset="0"/>
              <a:buChar char="•"/>
              <a:defRPr/>
            </a:pPr>
            <a:r>
              <a:rPr lang="en-US" sz="1800" b="1" kern="0">
                <a:solidFill>
                  <a:schemeClr val="tx2">
                    <a:lumMod val="60000"/>
                    <a:lumOff val="40000"/>
                  </a:schemeClr>
                </a:solidFill>
                <a:latin typeface="+mj-lt"/>
              </a:rPr>
              <a:t>FROM</a:t>
            </a:r>
            <a:r>
              <a:rPr lang="en-US" sz="1800" b="1" kern="0">
                <a:gradFill>
                  <a:gsLst>
                    <a:gs pos="1250">
                      <a:srgbClr val="505050"/>
                    </a:gs>
                    <a:gs pos="100000">
                      <a:srgbClr val="505050"/>
                    </a:gs>
                  </a:gsLst>
                  <a:lin ang="5400000" scaled="0"/>
                </a:gradFill>
                <a:latin typeface="+mj-lt"/>
              </a:rPr>
              <a:t> </a:t>
            </a:r>
            <a:r>
              <a:rPr lang="en-US" sz="1800" b="1" kern="0">
                <a:latin typeface="+mj-lt"/>
              </a:rPr>
              <a:t>creates a layer from the ubuntu:18.04 Docker image.</a:t>
            </a:r>
          </a:p>
          <a:p>
            <a:pPr marL="806377" lvl="1" indent="-349194" algn="just" defTabSz="932453">
              <a:lnSpc>
                <a:spcPct val="90000"/>
              </a:lnSpc>
              <a:spcBef>
                <a:spcPct val="20000"/>
              </a:spcBef>
              <a:buSzPct val="90000"/>
              <a:buFont typeface="Arial" pitchFamily="34" charset="0"/>
              <a:buChar char="•"/>
              <a:defRPr/>
            </a:pPr>
            <a:r>
              <a:rPr lang="en-US" sz="1800" b="1" kern="0">
                <a:solidFill>
                  <a:schemeClr val="tx2">
                    <a:lumMod val="60000"/>
                    <a:lumOff val="40000"/>
                  </a:schemeClr>
                </a:solidFill>
                <a:latin typeface="+mj-lt"/>
              </a:rPr>
              <a:t>COPY</a:t>
            </a:r>
            <a:r>
              <a:rPr lang="en-US" sz="1800" b="1" kern="0">
                <a:gradFill>
                  <a:gsLst>
                    <a:gs pos="1250">
                      <a:srgbClr val="505050"/>
                    </a:gs>
                    <a:gs pos="100000">
                      <a:srgbClr val="505050"/>
                    </a:gs>
                  </a:gsLst>
                  <a:lin ang="5400000" scaled="0"/>
                </a:gradFill>
                <a:latin typeface="+mj-lt"/>
              </a:rPr>
              <a:t> </a:t>
            </a:r>
            <a:r>
              <a:rPr lang="en-US" sz="1800" b="1" kern="0">
                <a:latin typeface="+mj-lt"/>
              </a:rPr>
              <a:t>adds files from your Docker client’s current directory.</a:t>
            </a:r>
          </a:p>
          <a:p>
            <a:pPr marL="806377" lvl="1" indent="-349194" algn="just" defTabSz="932453">
              <a:lnSpc>
                <a:spcPct val="90000"/>
              </a:lnSpc>
              <a:spcBef>
                <a:spcPct val="20000"/>
              </a:spcBef>
              <a:buSzPct val="90000"/>
              <a:buFont typeface="Arial" pitchFamily="34" charset="0"/>
              <a:buChar char="•"/>
              <a:defRPr/>
            </a:pPr>
            <a:r>
              <a:rPr lang="en-US" sz="1800" b="1" kern="0">
                <a:solidFill>
                  <a:schemeClr val="tx2">
                    <a:lumMod val="60000"/>
                    <a:lumOff val="40000"/>
                  </a:schemeClr>
                </a:solidFill>
                <a:latin typeface="+mj-lt"/>
              </a:rPr>
              <a:t>RUN</a:t>
            </a:r>
            <a:r>
              <a:rPr lang="en-US" sz="1800" b="1" kern="0">
                <a:gradFill>
                  <a:gsLst>
                    <a:gs pos="1250">
                      <a:srgbClr val="505050"/>
                    </a:gs>
                    <a:gs pos="100000">
                      <a:srgbClr val="505050"/>
                    </a:gs>
                  </a:gsLst>
                  <a:lin ang="5400000" scaled="0"/>
                </a:gradFill>
                <a:latin typeface="+mj-lt"/>
              </a:rPr>
              <a:t> </a:t>
            </a:r>
            <a:r>
              <a:rPr lang="en-US" sz="1800" b="1" kern="0">
                <a:latin typeface="+mj-lt"/>
              </a:rPr>
              <a:t>builds your application with make.</a:t>
            </a:r>
          </a:p>
          <a:p>
            <a:pPr marL="806377" lvl="1" indent="-349194" algn="just" defTabSz="932453">
              <a:lnSpc>
                <a:spcPct val="90000"/>
              </a:lnSpc>
              <a:spcBef>
                <a:spcPct val="20000"/>
              </a:spcBef>
              <a:buSzPct val="90000"/>
              <a:buFont typeface="Arial" pitchFamily="34" charset="0"/>
              <a:buChar char="•"/>
              <a:defRPr/>
            </a:pPr>
            <a:r>
              <a:rPr lang="en-US" sz="1800" b="1" kern="0">
                <a:solidFill>
                  <a:schemeClr val="tx2">
                    <a:lumMod val="60000"/>
                    <a:lumOff val="40000"/>
                  </a:schemeClr>
                </a:solidFill>
                <a:latin typeface="+mj-lt"/>
              </a:rPr>
              <a:t>CMD</a:t>
            </a:r>
            <a:r>
              <a:rPr lang="en-US" sz="1800" b="1" kern="0">
                <a:gradFill>
                  <a:gsLst>
                    <a:gs pos="1250">
                      <a:srgbClr val="505050"/>
                    </a:gs>
                    <a:gs pos="100000">
                      <a:srgbClr val="505050"/>
                    </a:gs>
                  </a:gsLst>
                  <a:lin ang="5400000" scaled="0"/>
                </a:gradFill>
                <a:latin typeface="+mj-lt"/>
              </a:rPr>
              <a:t> </a:t>
            </a:r>
            <a:r>
              <a:rPr lang="en-US" sz="1800" b="1" kern="0">
                <a:latin typeface="+mj-lt"/>
              </a:rPr>
              <a:t>specifies what command to run within the container.</a:t>
            </a:r>
          </a:p>
          <a:p>
            <a:pPr marL="806377" lvl="1" indent="-349194" algn="just" defTabSz="932453">
              <a:lnSpc>
                <a:spcPct val="90000"/>
              </a:lnSpc>
              <a:spcBef>
                <a:spcPct val="20000"/>
              </a:spcBef>
              <a:buSzPct val="90000"/>
              <a:buFont typeface="Arial" pitchFamily="34" charset="0"/>
              <a:buChar char="•"/>
              <a:defRPr/>
            </a:pPr>
            <a:endParaRPr lang="en-US" sz="1800" b="1" kern="0">
              <a:gradFill>
                <a:gsLst>
                  <a:gs pos="1250">
                    <a:srgbClr val="505050"/>
                  </a:gs>
                  <a:gs pos="100000">
                    <a:srgbClr val="505050"/>
                  </a:gs>
                </a:gsLst>
                <a:lin ang="5400000" scaled="0"/>
              </a:gradFill>
              <a:latin typeface="+mj-lt"/>
            </a:endParaRPr>
          </a:p>
        </p:txBody>
      </p:sp>
      <p:sp>
        <p:nvSpPr>
          <p:cNvPr id="4" name="TextBox 3">
            <a:extLst>
              <a:ext uri="{FF2B5EF4-FFF2-40B4-BE49-F238E27FC236}">
                <a16:creationId xmlns:a16="http://schemas.microsoft.com/office/drawing/2014/main" id="{23EEB1C6-62AC-4F63-AB40-6B12EB2AD355}"/>
              </a:ext>
            </a:extLst>
          </p:cNvPr>
          <p:cNvSpPr txBox="1"/>
          <p:nvPr/>
        </p:nvSpPr>
        <p:spPr>
          <a:xfrm>
            <a:off x="4993699" y="3233508"/>
            <a:ext cx="6267170" cy="1231106"/>
          </a:xfrm>
          <a:prstGeom prst="rect">
            <a:avLst/>
          </a:prstGeom>
          <a:noFill/>
        </p:spPr>
        <p:txBody>
          <a:bodyPr wrap="square" lIns="0" tIns="0" rIns="0" bIns="0" rtlCol="0">
            <a:spAutoFit/>
          </a:bodyPr>
          <a:lstStyle/>
          <a:p>
            <a:pPr algn="l"/>
            <a:r>
              <a:rPr lang="en-US" sz="2000">
                <a:solidFill>
                  <a:schemeClr val="tx2">
                    <a:lumMod val="60000"/>
                    <a:lumOff val="40000"/>
                  </a:schemeClr>
                </a:solidFill>
              </a:rPr>
              <a:t>FROM</a:t>
            </a:r>
            <a:r>
              <a:rPr lang="en-US" sz="2000"/>
              <a:t> ubuntu:18.04</a:t>
            </a:r>
          </a:p>
          <a:p>
            <a:pPr algn="l"/>
            <a:r>
              <a:rPr lang="en-US" sz="2000">
                <a:solidFill>
                  <a:schemeClr val="tx2">
                    <a:lumMod val="60000"/>
                    <a:lumOff val="40000"/>
                  </a:schemeClr>
                </a:solidFill>
              </a:rPr>
              <a:t>COPY</a:t>
            </a:r>
            <a:r>
              <a:rPr lang="en-US" sz="2000"/>
              <a:t> . /app</a:t>
            </a:r>
          </a:p>
          <a:p>
            <a:pPr algn="l"/>
            <a:r>
              <a:rPr lang="en-US" sz="2000">
                <a:solidFill>
                  <a:schemeClr val="tx2">
                    <a:lumMod val="60000"/>
                    <a:lumOff val="40000"/>
                  </a:schemeClr>
                </a:solidFill>
              </a:rPr>
              <a:t>RUN</a:t>
            </a:r>
            <a:r>
              <a:rPr lang="en-US" sz="2000"/>
              <a:t> make /app</a:t>
            </a:r>
          </a:p>
          <a:p>
            <a:pPr algn="l"/>
            <a:r>
              <a:rPr lang="en-US" sz="2000">
                <a:solidFill>
                  <a:schemeClr val="tx2">
                    <a:lumMod val="60000"/>
                    <a:lumOff val="40000"/>
                  </a:schemeClr>
                </a:solidFill>
              </a:rPr>
              <a:t>CMD</a:t>
            </a:r>
            <a:r>
              <a:rPr lang="en-US" sz="2000"/>
              <a:t> python /app/app.py</a:t>
            </a:r>
          </a:p>
        </p:txBody>
      </p:sp>
    </p:spTree>
    <p:extLst>
      <p:ext uri="{BB962C8B-B14F-4D97-AF65-F5344CB8AC3E}">
        <p14:creationId xmlns:p14="http://schemas.microsoft.com/office/powerpoint/2010/main" val="25534311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F1FB-C28F-4F92-9F7C-A87F9B7DAF4F}"/>
              </a:ext>
            </a:extLst>
          </p:cNvPr>
          <p:cNvSpPr>
            <a:spLocks noGrp="1"/>
          </p:cNvSpPr>
          <p:nvPr>
            <p:ph type="title"/>
          </p:nvPr>
        </p:nvSpPr>
        <p:spPr>
          <a:xfrm>
            <a:off x="588263" y="457200"/>
            <a:ext cx="11018520" cy="1107996"/>
          </a:xfrm>
        </p:spPr>
        <p:txBody>
          <a:bodyPr/>
          <a:lstStyle/>
          <a:p>
            <a:r>
              <a:rPr lang="en-US"/>
              <a:t>Docker Platform</a:t>
            </a:r>
            <a:br>
              <a:rPr lang="en-US"/>
            </a:br>
            <a:endParaRPr lang="en-US"/>
          </a:p>
        </p:txBody>
      </p:sp>
      <p:sp>
        <p:nvSpPr>
          <p:cNvPr id="5" name="TextBox 4">
            <a:extLst>
              <a:ext uri="{FF2B5EF4-FFF2-40B4-BE49-F238E27FC236}">
                <a16:creationId xmlns:a16="http://schemas.microsoft.com/office/drawing/2014/main" id="{CBB88C53-973F-4D8D-A697-476876CC9A17}"/>
              </a:ext>
            </a:extLst>
          </p:cNvPr>
          <p:cNvSpPr txBox="1"/>
          <p:nvPr/>
        </p:nvSpPr>
        <p:spPr>
          <a:xfrm>
            <a:off x="125391" y="1327407"/>
            <a:ext cx="6317451" cy="2517342"/>
          </a:xfrm>
          <a:prstGeom prst="rect">
            <a:avLst/>
          </a:prstGeom>
          <a:noFill/>
        </p:spPr>
        <p:txBody>
          <a:bodyPr wrap="square" lIns="186521" tIns="149218" rIns="186521" bIns="149218" rtlCol="0" anchor="t">
            <a:spAutoFit/>
          </a:bodyPr>
          <a:lstStyle/>
          <a:p>
            <a:pPr marL="349194" indent="-349194" algn="just" defTabSz="932453">
              <a:lnSpc>
                <a:spcPct val="90000"/>
              </a:lnSpc>
              <a:spcBef>
                <a:spcPct val="20000"/>
              </a:spcBef>
              <a:buSzPct val="90000"/>
              <a:buFont typeface="Arial" pitchFamily="34" charset="0"/>
              <a:buChar char="•"/>
              <a:defRPr/>
            </a:pPr>
            <a:r>
              <a:rPr lang="en-US" sz="1800" b="1" kern="0">
                <a:latin typeface="+mj-lt"/>
              </a:rPr>
              <a:t>Docker Containers</a:t>
            </a:r>
          </a:p>
          <a:p>
            <a:pPr marL="806377" lvl="1" indent="-349194" algn="just" defTabSz="932453">
              <a:lnSpc>
                <a:spcPct val="90000"/>
              </a:lnSpc>
              <a:spcBef>
                <a:spcPct val="20000"/>
              </a:spcBef>
              <a:buSzPct val="90000"/>
              <a:buFont typeface="Arial" pitchFamily="34" charset="0"/>
              <a:buChar char="•"/>
              <a:defRPr/>
            </a:pPr>
            <a:r>
              <a:rPr lang="en-US" sz="1800" b="1" kern="0">
                <a:latin typeface="+mj-lt"/>
              </a:rPr>
              <a:t>Isolated application platform based on one or more images.</a:t>
            </a:r>
          </a:p>
          <a:p>
            <a:pPr marL="806377" lvl="1" indent="-349194" algn="just" defTabSz="932453">
              <a:lnSpc>
                <a:spcPct val="90000"/>
              </a:lnSpc>
              <a:spcBef>
                <a:spcPct val="20000"/>
              </a:spcBef>
              <a:buSzPct val="90000"/>
              <a:buFont typeface="Arial" pitchFamily="34" charset="0"/>
              <a:buChar char="•"/>
              <a:defRPr/>
            </a:pPr>
            <a:r>
              <a:rPr lang="en-US" sz="1800" b="1" kern="0">
                <a:latin typeface="+mj-lt"/>
              </a:rPr>
              <a:t>Contains everything needed to run your application</a:t>
            </a:r>
          </a:p>
          <a:p>
            <a:pPr marL="806377" lvl="1" indent="-349194" algn="just" defTabSz="932453">
              <a:lnSpc>
                <a:spcPct val="90000"/>
              </a:lnSpc>
              <a:spcBef>
                <a:spcPct val="20000"/>
              </a:spcBef>
              <a:buSzPct val="90000"/>
              <a:buFont typeface="Arial" pitchFamily="34" charset="0"/>
              <a:buChar char="•"/>
              <a:defRPr/>
            </a:pPr>
            <a:r>
              <a:rPr lang="en-US" sz="1800" b="1" kern="0">
                <a:latin typeface="+mj-lt"/>
              </a:rPr>
              <a:t>Once you have the </a:t>
            </a:r>
            <a:r>
              <a:rPr lang="en-US" sz="1800" b="1" kern="0" err="1">
                <a:latin typeface="+mj-lt"/>
              </a:rPr>
              <a:t>dockerFile</a:t>
            </a:r>
            <a:r>
              <a:rPr lang="en-US" sz="1800" b="1" kern="0">
                <a:latin typeface="+mj-lt"/>
              </a:rPr>
              <a:t> you can use the command:    </a:t>
            </a:r>
            <a:r>
              <a:rPr lang="en-US" sz="1800" b="1" kern="0">
                <a:solidFill>
                  <a:schemeClr val="tx2">
                    <a:lumMod val="60000"/>
                    <a:lumOff val="40000"/>
                  </a:schemeClr>
                </a:solidFill>
                <a:latin typeface="+mj-lt"/>
              </a:rPr>
              <a:t>docker build .</a:t>
            </a:r>
          </a:p>
          <a:p>
            <a:pPr marL="806377" lvl="1" indent="-349194" algn="just" defTabSz="932453">
              <a:lnSpc>
                <a:spcPct val="90000"/>
              </a:lnSpc>
              <a:spcBef>
                <a:spcPct val="20000"/>
              </a:spcBef>
              <a:buSzPct val="90000"/>
              <a:buFont typeface="Arial" pitchFamily="34" charset="0"/>
              <a:buChar char="•"/>
              <a:defRPr/>
            </a:pPr>
            <a:endParaRPr lang="en-US" sz="1800" b="1" kern="0">
              <a:gradFill>
                <a:gsLst>
                  <a:gs pos="1250">
                    <a:srgbClr val="505050"/>
                  </a:gs>
                  <a:gs pos="100000">
                    <a:srgbClr val="505050"/>
                  </a:gs>
                </a:gsLst>
                <a:lin ang="5400000" scaled="0"/>
              </a:gradFill>
              <a:latin typeface="+mj-lt"/>
            </a:endParaRPr>
          </a:p>
        </p:txBody>
      </p:sp>
      <p:pic>
        <p:nvPicPr>
          <p:cNvPr id="6" name="Picture 5">
            <a:extLst>
              <a:ext uri="{FF2B5EF4-FFF2-40B4-BE49-F238E27FC236}">
                <a16:creationId xmlns:a16="http://schemas.microsoft.com/office/drawing/2014/main" id="{7189474C-FAF1-426D-B0B4-6CED93293B22}"/>
              </a:ext>
            </a:extLst>
          </p:cNvPr>
          <p:cNvPicPr>
            <a:picLocks noChangeAspect="1"/>
          </p:cNvPicPr>
          <p:nvPr/>
        </p:nvPicPr>
        <p:blipFill>
          <a:blip r:embed="rId2"/>
          <a:stretch>
            <a:fillRect/>
          </a:stretch>
        </p:blipFill>
        <p:spPr>
          <a:xfrm>
            <a:off x="9380116" y="883478"/>
            <a:ext cx="2223621" cy="3807639"/>
          </a:xfrm>
          <a:prstGeom prst="rect">
            <a:avLst/>
          </a:prstGeom>
        </p:spPr>
      </p:pic>
      <p:sp>
        <p:nvSpPr>
          <p:cNvPr id="7" name="TextBox 6">
            <a:extLst>
              <a:ext uri="{FF2B5EF4-FFF2-40B4-BE49-F238E27FC236}">
                <a16:creationId xmlns:a16="http://schemas.microsoft.com/office/drawing/2014/main" id="{2DFC0FDC-0F41-4A13-9095-B942DD0D3681}"/>
              </a:ext>
            </a:extLst>
          </p:cNvPr>
          <p:cNvSpPr txBox="1"/>
          <p:nvPr/>
        </p:nvSpPr>
        <p:spPr>
          <a:xfrm>
            <a:off x="7315231" y="2389492"/>
            <a:ext cx="1180516" cy="246221"/>
          </a:xfrm>
          <a:prstGeom prst="rect">
            <a:avLst/>
          </a:prstGeom>
          <a:noFill/>
        </p:spPr>
        <p:txBody>
          <a:bodyPr wrap="none" lIns="0" tIns="0" rIns="0" bIns="0" rtlCol="0">
            <a:spAutoFit/>
          </a:bodyPr>
          <a:lstStyle/>
          <a:p>
            <a:pPr algn="l"/>
            <a:r>
              <a:rPr lang="en-US" sz="1600"/>
              <a:t>docker build .</a:t>
            </a:r>
          </a:p>
        </p:txBody>
      </p:sp>
      <p:cxnSp>
        <p:nvCxnSpPr>
          <p:cNvPr id="9" name="Straight Arrow Connector 8">
            <a:extLst>
              <a:ext uri="{FF2B5EF4-FFF2-40B4-BE49-F238E27FC236}">
                <a16:creationId xmlns:a16="http://schemas.microsoft.com/office/drawing/2014/main" id="{30333FCF-ADB9-4F97-ABE6-2B99C60D08C5}"/>
              </a:ext>
            </a:extLst>
          </p:cNvPr>
          <p:cNvCxnSpPr/>
          <p:nvPr/>
        </p:nvCxnSpPr>
        <p:spPr>
          <a:xfrm>
            <a:off x="8556487" y="2513496"/>
            <a:ext cx="706783" cy="0"/>
          </a:xfrm>
          <a:prstGeom prst="straightConnector1">
            <a:avLst/>
          </a:prstGeom>
          <a:ln>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2D530D-9FEA-4499-9068-883A43652A91}"/>
              </a:ext>
            </a:extLst>
          </p:cNvPr>
          <p:cNvSpPr txBox="1"/>
          <p:nvPr/>
        </p:nvSpPr>
        <p:spPr>
          <a:xfrm>
            <a:off x="7038222" y="1711518"/>
            <a:ext cx="1694069" cy="369332"/>
          </a:xfrm>
          <a:prstGeom prst="rect">
            <a:avLst/>
          </a:prstGeom>
          <a:noFill/>
        </p:spPr>
        <p:txBody>
          <a:bodyPr wrap="square">
            <a:spAutoFit/>
          </a:bodyPr>
          <a:lstStyle/>
          <a:p>
            <a:pPr algn="l"/>
            <a:r>
              <a:rPr lang="en-US" sz="1800" b="1">
                <a:solidFill>
                  <a:srgbClr val="FF9349"/>
                </a:solidFill>
              </a:rPr>
              <a:t>Docker Client</a:t>
            </a:r>
          </a:p>
        </p:txBody>
      </p:sp>
    </p:spTree>
    <p:extLst>
      <p:ext uri="{BB962C8B-B14F-4D97-AF65-F5344CB8AC3E}">
        <p14:creationId xmlns:p14="http://schemas.microsoft.com/office/powerpoint/2010/main" val="15480569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D250-61C4-475A-8E51-25107A3771C0}"/>
              </a:ext>
            </a:extLst>
          </p:cNvPr>
          <p:cNvSpPr>
            <a:spLocks noGrp="1"/>
          </p:cNvSpPr>
          <p:nvPr>
            <p:ph type="title"/>
          </p:nvPr>
        </p:nvSpPr>
        <p:spPr/>
        <p:txBody>
          <a:bodyPr/>
          <a:lstStyle/>
          <a:p>
            <a:r>
              <a:rPr lang="en-US"/>
              <a:t>Docker In Action </a:t>
            </a:r>
          </a:p>
        </p:txBody>
      </p:sp>
      <p:sp>
        <p:nvSpPr>
          <p:cNvPr id="3" name="Text Placeholder 2">
            <a:extLst>
              <a:ext uri="{FF2B5EF4-FFF2-40B4-BE49-F238E27FC236}">
                <a16:creationId xmlns:a16="http://schemas.microsoft.com/office/drawing/2014/main" id="{A223B65D-10E5-402D-AFB6-4F05D351C0F0}"/>
              </a:ext>
            </a:extLst>
          </p:cNvPr>
          <p:cNvSpPr>
            <a:spLocks noGrp="1"/>
          </p:cNvSpPr>
          <p:nvPr>
            <p:ph type="body" sz="quarter" idx="10"/>
          </p:nvPr>
        </p:nvSpPr>
        <p:spPr/>
        <p:txBody>
          <a:bodyPr/>
          <a:lstStyle/>
          <a:p>
            <a:endParaRPr lang="en-US"/>
          </a:p>
        </p:txBody>
      </p:sp>
      <p:grpSp>
        <p:nvGrpSpPr>
          <p:cNvPr id="6" name="Group 5">
            <a:extLst>
              <a:ext uri="{FF2B5EF4-FFF2-40B4-BE49-F238E27FC236}">
                <a16:creationId xmlns:a16="http://schemas.microsoft.com/office/drawing/2014/main" id="{FD87ECD0-7851-4D88-8B05-3355A660F2B8}"/>
              </a:ext>
            </a:extLst>
          </p:cNvPr>
          <p:cNvGrpSpPr/>
          <p:nvPr/>
        </p:nvGrpSpPr>
        <p:grpSpPr>
          <a:xfrm>
            <a:off x="4179278" y="2215524"/>
            <a:ext cx="3593978" cy="3147499"/>
            <a:chOff x="4156030" y="3448050"/>
            <a:chExt cx="2566671" cy="2250456"/>
          </a:xfrm>
        </p:grpSpPr>
        <p:sp>
          <p:nvSpPr>
            <p:cNvPr id="7" name="Rectangle 6">
              <a:extLst>
                <a:ext uri="{FF2B5EF4-FFF2-40B4-BE49-F238E27FC236}">
                  <a16:creationId xmlns:a16="http://schemas.microsoft.com/office/drawing/2014/main" id="{6A332F89-6C13-42C1-A486-B71281BDD5B7}"/>
                </a:ext>
              </a:extLst>
            </p:cNvPr>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8" name="Flowchart: Alternate Process 5">
              <a:extLst>
                <a:ext uri="{FF2B5EF4-FFF2-40B4-BE49-F238E27FC236}">
                  <a16:creationId xmlns:a16="http://schemas.microsoft.com/office/drawing/2014/main" id="{1A528DCB-A2B6-4D01-8364-B8577214CD6C}"/>
                </a:ext>
              </a:extLst>
            </p:cNvPr>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latin typeface="Lucida Console" panose="020B0609040504020204" pitchFamily="49" charset="0"/>
                </a:rPr>
                <a:t>DOCKER_HOST</a:t>
              </a:r>
            </a:p>
          </p:txBody>
        </p:sp>
      </p:grpSp>
      <p:grpSp>
        <p:nvGrpSpPr>
          <p:cNvPr id="9" name="Group 8">
            <a:extLst>
              <a:ext uri="{FF2B5EF4-FFF2-40B4-BE49-F238E27FC236}">
                <a16:creationId xmlns:a16="http://schemas.microsoft.com/office/drawing/2014/main" id="{7B16CB8B-4A85-4AA4-A465-266451B1F3CB}"/>
              </a:ext>
            </a:extLst>
          </p:cNvPr>
          <p:cNvGrpSpPr/>
          <p:nvPr/>
        </p:nvGrpSpPr>
        <p:grpSpPr>
          <a:xfrm>
            <a:off x="6086526" y="2875532"/>
            <a:ext cx="1544326" cy="2306797"/>
            <a:chOff x="7441366" y="1793260"/>
            <a:chExt cx="1135637" cy="1696328"/>
          </a:xfrm>
        </p:grpSpPr>
        <p:sp>
          <p:nvSpPr>
            <p:cNvPr id="10" name="Rectangle 9">
              <a:extLst>
                <a:ext uri="{FF2B5EF4-FFF2-40B4-BE49-F238E27FC236}">
                  <a16:creationId xmlns:a16="http://schemas.microsoft.com/office/drawing/2014/main" id="{C082DD2F-67C6-4AA6-99DF-5E34EACCECB0}"/>
                </a:ext>
              </a:extLst>
            </p:cNvPr>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11" name="Flowchart: Alternate Process 8">
              <a:extLst>
                <a:ext uri="{FF2B5EF4-FFF2-40B4-BE49-F238E27FC236}">
                  <a16:creationId xmlns:a16="http://schemas.microsoft.com/office/drawing/2014/main" id="{FCFA992A-84D1-44D5-9272-9080461FA412}"/>
                </a:ext>
              </a:extLst>
            </p:cNvPr>
            <p:cNvSpPr/>
            <p:nvPr/>
          </p:nvSpPr>
          <p:spPr>
            <a:xfrm>
              <a:off x="7441366" y="1793260"/>
              <a:ext cx="1011255"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Images Cache</a:t>
              </a:r>
            </a:p>
          </p:txBody>
        </p:sp>
      </p:grpSp>
      <p:sp>
        <p:nvSpPr>
          <p:cNvPr id="12" name="Rectangle 11">
            <a:extLst>
              <a:ext uri="{FF2B5EF4-FFF2-40B4-BE49-F238E27FC236}">
                <a16:creationId xmlns:a16="http://schemas.microsoft.com/office/drawing/2014/main" id="{2201C83E-C659-4D45-877A-FB7E78A4F49F}"/>
              </a:ext>
            </a:extLst>
          </p:cNvPr>
          <p:cNvSpPr/>
          <p:nvPr/>
        </p:nvSpPr>
        <p:spPr>
          <a:xfrm>
            <a:off x="6608346" y="3331629"/>
            <a:ext cx="568408" cy="568408"/>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grpSp>
        <p:nvGrpSpPr>
          <p:cNvPr id="13" name="Group 12">
            <a:extLst>
              <a:ext uri="{FF2B5EF4-FFF2-40B4-BE49-F238E27FC236}">
                <a16:creationId xmlns:a16="http://schemas.microsoft.com/office/drawing/2014/main" id="{D075598A-3661-4FA8-B277-9E54547BAE7D}"/>
              </a:ext>
            </a:extLst>
          </p:cNvPr>
          <p:cNvGrpSpPr/>
          <p:nvPr/>
        </p:nvGrpSpPr>
        <p:grpSpPr>
          <a:xfrm>
            <a:off x="4330335" y="2875532"/>
            <a:ext cx="1544326" cy="2306797"/>
            <a:chOff x="6172291" y="1793260"/>
            <a:chExt cx="1135636" cy="1696328"/>
          </a:xfrm>
        </p:grpSpPr>
        <p:sp>
          <p:nvSpPr>
            <p:cNvPr id="14" name="Rectangle 13">
              <a:extLst>
                <a:ext uri="{FF2B5EF4-FFF2-40B4-BE49-F238E27FC236}">
                  <a16:creationId xmlns:a16="http://schemas.microsoft.com/office/drawing/2014/main" id="{39AEBCC2-1171-4910-B9F1-2E5456DC6368}"/>
                </a:ext>
              </a:extLst>
            </p:cNvPr>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15" name="Flowchart: Alternate Process 11">
              <a:extLst>
                <a:ext uri="{FF2B5EF4-FFF2-40B4-BE49-F238E27FC236}">
                  <a16:creationId xmlns:a16="http://schemas.microsoft.com/office/drawing/2014/main" id="{4C0655F6-5288-4FBB-99EC-73AAD05C01F7}"/>
                </a:ext>
              </a:extLst>
            </p:cNvPr>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Containers</a:t>
              </a:r>
            </a:p>
          </p:txBody>
        </p:sp>
      </p:grpSp>
      <p:grpSp>
        <p:nvGrpSpPr>
          <p:cNvPr id="16" name="Group 15">
            <a:extLst>
              <a:ext uri="{FF2B5EF4-FFF2-40B4-BE49-F238E27FC236}">
                <a16:creationId xmlns:a16="http://schemas.microsoft.com/office/drawing/2014/main" id="{04089277-0AAF-4522-AE17-22E665977612}"/>
              </a:ext>
            </a:extLst>
          </p:cNvPr>
          <p:cNvGrpSpPr/>
          <p:nvPr/>
        </p:nvGrpSpPr>
        <p:grpSpPr>
          <a:xfrm>
            <a:off x="8083446" y="1949165"/>
            <a:ext cx="3441098" cy="2383904"/>
            <a:chOff x="288952" y="329375"/>
            <a:chExt cx="2530448" cy="1753030"/>
          </a:xfrm>
        </p:grpSpPr>
        <p:sp>
          <p:nvSpPr>
            <p:cNvPr id="17" name="Rectangle 16">
              <a:extLst>
                <a:ext uri="{FF2B5EF4-FFF2-40B4-BE49-F238E27FC236}">
                  <a16:creationId xmlns:a16="http://schemas.microsoft.com/office/drawing/2014/main" id="{A7F3076B-7B94-423D-ABCD-BFAF6E781CB8}"/>
                </a:ext>
              </a:extLst>
            </p:cNvPr>
            <p:cNvSpPr/>
            <p:nvPr/>
          </p:nvSpPr>
          <p:spPr>
            <a:xfrm>
              <a:off x="304800" y="634605"/>
              <a:ext cx="2514600" cy="14478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18" name="Flowchart: Alternate Process 20">
              <a:extLst>
                <a:ext uri="{FF2B5EF4-FFF2-40B4-BE49-F238E27FC236}">
                  <a16:creationId xmlns:a16="http://schemas.microsoft.com/office/drawing/2014/main" id="{B66A4AF9-9142-44E4-9C0A-8B5FCAB465F9}"/>
                </a:ext>
              </a:extLst>
            </p:cNvPr>
            <p:cNvSpPr/>
            <p:nvPr/>
          </p:nvSpPr>
          <p:spPr>
            <a:xfrm>
              <a:off x="288952" y="525388"/>
              <a:ext cx="804347" cy="241652"/>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Registry</a:t>
              </a:r>
            </a:p>
          </p:txBody>
        </p:sp>
        <p:pic>
          <p:nvPicPr>
            <p:cNvPr id="19" name="Picture 6" descr="https://camo.githubusercontent.com/1e11d429705bf6695b79d24966cb1267c00b7df6/68747470733a2f2f7777772e646f636b65722e636f6d2f73697465732f64656661756c742f66696c65732f6f79737465722d72656769737472792d332e706e67">
              <a:extLst>
                <a:ext uri="{FF2B5EF4-FFF2-40B4-BE49-F238E27FC236}">
                  <a16:creationId xmlns:a16="http://schemas.microsoft.com/office/drawing/2014/main" id="{2983F4E3-51A5-433F-BE8F-EDD1519F81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191" y="329375"/>
              <a:ext cx="514243" cy="503958"/>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B4D077E0-68FC-40EE-B32C-BF9B0D5599E2}"/>
              </a:ext>
            </a:extLst>
          </p:cNvPr>
          <p:cNvGrpSpPr/>
          <p:nvPr/>
        </p:nvGrpSpPr>
        <p:grpSpPr>
          <a:xfrm>
            <a:off x="10669162" y="3015279"/>
            <a:ext cx="557233" cy="1135603"/>
            <a:chOff x="2190384" y="1113353"/>
            <a:chExt cx="409767" cy="835078"/>
          </a:xfrm>
        </p:grpSpPr>
        <p:pic>
          <p:nvPicPr>
            <p:cNvPr id="21" name="Picture 12" descr="https://hub.docker.com/public/images/official/nginx.png">
              <a:extLst>
                <a:ext uri="{FF2B5EF4-FFF2-40B4-BE49-F238E27FC236}">
                  <a16:creationId xmlns:a16="http://schemas.microsoft.com/office/drawing/2014/main" id="{26D81696-6E5C-4191-9EB5-0C3FE015D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384" y="111335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https://hub.docker.com/public/images/official/busybox.png">
              <a:extLst>
                <a:ext uri="{FF2B5EF4-FFF2-40B4-BE49-F238E27FC236}">
                  <a16:creationId xmlns:a16="http://schemas.microsoft.com/office/drawing/2014/main" id="{495311A2-7737-445F-B82C-59CF2BAF4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84" y="153866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CAEE6DC3-7438-463C-9C9E-5D6A555DACED}"/>
              </a:ext>
            </a:extLst>
          </p:cNvPr>
          <p:cNvGrpSpPr/>
          <p:nvPr/>
        </p:nvGrpSpPr>
        <p:grpSpPr>
          <a:xfrm>
            <a:off x="8273127" y="3015279"/>
            <a:ext cx="557233" cy="1135603"/>
            <a:chOff x="428433" y="1113353"/>
            <a:chExt cx="409767" cy="835078"/>
          </a:xfrm>
        </p:grpSpPr>
        <p:pic>
          <p:nvPicPr>
            <p:cNvPr id="24" name="Picture 10" descr="https://hub.docker.com/public/images/official/ubuntu.png">
              <a:extLst>
                <a:ext uri="{FF2B5EF4-FFF2-40B4-BE49-F238E27FC236}">
                  <a16:creationId xmlns:a16="http://schemas.microsoft.com/office/drawing/2014/main" id="{BC504FE3-EE55-4389-AD67-BAC67757D7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3"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https://hub.docker.com/public/images/official/mongo.png">
              <a:extLst>
                <a:ext uri="{FF2B5EF4-FFF2-40B4-BE49-F238E27FC236}">
                  <a16:creationId xmlns:a16="http://schemas.microsoft.com/office/drawing/2014/main" id="{13FE3290-8B69-46A2-BD29-7D676B460D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33"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2" descr="https://hub.docker.com/public/images/official/jenkins.png">
            <a:extLst>
              <a:ext uri="{FF2B5EF4-FFF2-40B4-BE49-F238E27FC236}">
                <a16:creationId xmlns:a16="http://schemas.microsoft.com/office/drawing/2014/main" id="{B66DEEF0-29C8-48D0-A677-87D4666662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1805" y="3015277"/>
            <a:ext cx="557233" cy="55723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289629E8-84C0-470C-A17E-78BF61919826}"/>
              </a:ext>
            </a:extLst>
          </p:cNvPr>
          <p:cNvGrpSpPr/>
          <p:nvPr/>
        </p:nvGrpSpPr>
        <p:grpSpPr>
          <a:xfrm>
            <a:off x="9870484" y="3015279"/>
            <a:ext cx="557233" cy="1135603"/>
            <a:chOff x="1548167" y="1113353"/>
            <a:chExt cx="409767" cy="835078"/>
          </a:xfrm>
        </p:grpSpPr>
        <p:pic>
          <p:nvPicPr>
            <p:cNvPr id="28" name="Picture 18" descr="https://hub.docker.com/public/images/official/node.png">
              <a:extLst>
                <a:ext uri="{FF2B5EF4-FFF2-40B4-BE49-F238E27FC236}">
                  <a16:creationId xmlns:a16="http://schemas.microsoft.com/office/drawing/2014/main" id="{59B6FA5C-B298-45F8-8AB3-567ADFCB94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8167" y="1538663"/>
              <a:ext cx="409767" cy="40976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https://hub.docker.com/public/images/official/mariadb.png">
              <a:extLst>
                <a:ext uri="{FF2B5EF4-FFF2-40B4-BE49-F238E27FC236}">
                  <a16:creationId xmlns:a16="http://schemas.microsoft.com/office/drawing/2014/main" id="{CE57FBFD-B56C-45F8-8E60-907FA044FB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167" y="1113353"/>
              <a:ext cx="409767" cy="409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13765DDB-04E9-4B33-A3BB-510E73FEA3C0}"/>
              </a:ext>
            </a:extLst>
          </p:cNvPr>
          <p:cNvGrpSpPr/>
          <p:nvPr/>
        </p:nvGrpSpPr>
        <p:grpSpPr>
          <a:xfrm>
            <a:off x="829831" y="2208601"/>
            <a:ext cx="2327251" cy="1545851"/>
            <a:chOff x="4156031" y="3448050"/>
            <a:chExt cx="1711369" cy="952500"/>
          </a:xfrm>
        </p:grpSpPr>
        <p:sp>
          <p:nvSpPr>
            <p:cNvPr id="31" name="Rectangle 30">
              <a:extLst>
                <a:ext uri="{FF2B5EF4-FFF2-40B4-BE49-F238E27FC236}">
                  <a16:creationId xmlns:a16="http://schemas.microsoft.com/office/drawing/2014/main" id="{F7A78735-54F1-4643-808E-3CCBA280A3E4}"/>
                </a:ext>
              </a:extLst>
            </p:cNvPr>
            <p:cNvSpPr/>
            <p:nvPr/>
          </p:nvSpPr>
          <p:spPr>
            <a:xfrm>
              <a:off x="4156031" y="3562350"/>
              <a:ext cx="1711369" cy="838200"/>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32" name="Flowchart: Alternate Process 36">
              <a:extLst>
                <a:ext uri="{FF2B5EF4-FFF2-40B4-BE49-F238E27FC236}">
                  <a16:creationId xmlns:a16="http://schemas.microsoft.com/office/drawing/2014/main" id="{8D0AE444-46C4-4852-9914-0640B974D89D}"/>
                </a:ext>
              </a:extLst>
            </p:cNvPr>
            <p:cNvSpPr/>
            <p:nvPr/>
          </p:nvSpPr>
          <p:spPr>
            <a:xfrm>
              <a:off x="4156031" y="3448050"/>
              <a:ext cx="804347"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b="1" kern="0">
                  <a:solidFill>
                    <a:schemeClr val="bg1"/>
                  </a:solidFill>
                </a:rPr>
                <a:t>Client</a:t>
              </a:r>
            </a:p>
          </p:txBody>
        </p:sp>
      </p:grpSp>
      <p:sp>
        <p:nvSpPr>
          <p:cNvPr id="33" name="Flowchart: Alternate Process 37">
            <a:extLst>
              <a:ext uri="{FF2B5EF4-FFF2-40B4-BE49-F238E27FC236}">
                <a16:creationId xmlns:a16="http://schemas.microsoft.com/office/drawing/2014/main" id="{6F62A4C2-558B-48E9-90E7-77CAD7A2B6AE}"/>
              </a:ext>
            </a:extLst>
          </p:cNvPr>
          <p:cNvSpPr/>
          <p:nvPr/>
        </p:nvSpPr>
        <p:spPr>
          <a:xfrm>
            <a:off x="1081581" y="2618508"/>
            <a:ext cx="1664048" cy="31086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kern="0">
                <a:solidFill>
                  <a:schemeClr val="bg1"/>
                </a:solidFill>
                <a:latin typeface="Lucida Console" panose="020B0609040504020204" pitchFamily="49" charset="0"/>
              </a:rPr>
              <a:t>Docker pull</a:t>
            </a:r>
          </a:p>
        </p:txBody>
      </p:sp>
      <p:sp>
        <p:nvSpPr>
          <p:cNvPr id="34" name="Rectangle 33">
            <a:extLst>
              <a:ext uri="{FF2B5EF4-FFF2-40B4-BE49-F238E27FC236}">
                <a16:creationId xmlns:a16="http://schemas.microsoft.com/office/drawing/2014/main" id="{6AEBC434-AA2E-480B-B72A-A4158C113B9A}"/>
              </a:ext>
            </a:extLst>
          </p:cNvPr>
          <p:cNvSpPr/>
          <p:nvPr/>
        </p:nvSpPr>
        <p:spPr>
          <a:xfrm>
            <a:off x="4353710" y="2586262"/>
            <a:ext cx="3277142" cy="22392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r>
              <a:rPr lang="en-US" sz="1495" kern="0">
                <a:solidFill>
                  <a:schemeClr val="bg1"/>
                </a:solidFill>
              </a:rPr>
              <a:t>Docker daemon</a:t>
            </a:r>
          </a:p>
        </p:txBody>
      </p:sp>
      <p:pic>
        <p:nvPicPr>
          <p:cNvPr id="35" name="Picture 4" descr="http://www.mi2.hr/wp-content/uploads/2015/10/docker-logo.png">
            <a:extLst>
              <a:ext uri="{FF2B5EF4-FFF2-40B4-BE49-F238E27FC236}">
                <a16:creationId xmlns:a16="http://schemas.microsoft.com/office/drawing/2014/main" id="{AE46AEEA-C53F-4639-93C0-A8C67A5BE15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0641" y="2064136"/>
            <a:ext cx="885944" cy="503773"/>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D98D2DE3-A518-460A-92E4-46A70692288B}"/>
              </a:ext>
            </a:extLst>
          </p:cNvPr>
          <p:cNvCxnSpPr>
            <a:endCxn id="10" idx="1"/>
          </p:cNvCxnSpPr>
          <p:nvPr/>
        </p:nvCxnSpPr>
        <p:spPr>
          <a:xfrm flipV="1">
            <a:off x="3163660" y="2375385"/>
            <a:ext cx="1015620" cy="39856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37" name="Flowchart: Alternate Process 51">
            <a:extLst>
              <a:ext uri="{FF2B5EF4-FFF2-40B4-BE49-F238E27FC236}">
                <a16:creationId xmlns:a16="http://schemas.microsoft.com/office/drawing/2014/main" id="{711FDC50-9C57-4565-9982-206C31230202}"/>
              </a:ext>
            </a:extLst>
          </p:cNvPr>
          <p:cNvSpPr/>
          <p:nvPr/>
        </p:nvSpPr>
        <p:spPr>
          <a:xfrm>
            <a:off x="1083923" y="2949334"/>
            <a:ext cx="1664048" cy="310867"/>
          </a:xfrm>
          <a:prstGeom prst="flowChartAlternateProcess">
            <a:avLst/>
          </a:prstGeom>
          <a:solidFill>
            <a:schemeClr val="tx1"/>
          </a:solidFill>
          <a:ln>
            <a:solidFill>
              <a:srgbClr val="D4D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3295">
              <a:defRPr/>
            </a:pPr>
            <a:r>
              <a:rPr lang="en-US" sz="1495" kern="0">
                <a:solidFill>
                  <a:schemeClr val="bg1"/>
                </a:solidFill>
                <a:latin typeface="Lucida Console" panose="020B0609040504020204" pitchFamily="49" charset="0"/>
              </a:rPr>
              <a:t>Docker run</a:t>
            </a:r>
          </a:p>
        </p:txBody>
      </p:sp>
      <p:cxnSp>
        <p:nvCxnSpPr>
          <p:cNvPr id="38" name="Straight Arrow Connector 37">
            <a:extLst>
              <a:ext uri="{FF2B5EF4-FFF2-40B4-BE49-F238E27FC236}">
                <a16:creationId xmlns:a16="http://schemas.microsoft.com/office/drawing/2014/main" id="{339FA83B-B54F-414B-A2E5-85B4A74615F1}"/>
              </a:ext>
            </a:extLst>
          </p:cNvPr>
          <p:cNvCxnSpPr>
            <a:endCxn id="25" idx="1"/>
          </p:cNvCxnSpPr>
          <p:nvPr/>
        </p:nvCxnSpPr>
        <p:spPr>
          <a:xfrm flipV="1">
            <a:off x="7631330" y="2380032"/>
            <a:ext cx="452114" cy="30052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E04D5E19-C137-43A7-B1E8-E356F197C300}"/>
              </a:ext>
            </a:extLst>
          </p:cNvPr>
          <p:cNvSpPr/>
          <p:nvPr/>
        </p:nvSpPr>
        <p:spPr>
          <a:xfrm>
            <a:off x="6607786" y="3325365"/>
            <a:ext cx="568968" cy="568408"/>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56">
              <a:defRPr/>
            </a:pPr>
            <a:r>
              <a:rPr lang="en-US" sz="1200" kern="0">
                <a:solidFill>
                  <a:schemeClr val="bg1"/>
                </a:solidFill>
              </a:rPr>
              <a:t>WordPress</a:t>
            </a:r>
          </a:p>
        </p:txBody>
      </p:sp>
      <p:grpSp>
        <p:nvGrpSpPr>
          <p:cNvPr id="40" name="Group 39">
            <a:extLst>
              <a:ext uri="{FF2B5EF4-FFF2-40B4-BE49-F238E27FC236}">
                <a16:creationId xmlns:a16="http://schemas.microsoft.com/office/drawing/2014/main" id="{D56A61DA-489A-4E0C-92B3-E0237FC24158}"/>
              </a:ext>
            </a:extLst>
          </p:cNvPr>
          <p:cNvGrpSpPr/>
          <p:nvPr/>
        </p:nvGrpSpPr>
        <p:grpSpPr>
          <a:xfrm>
            <a:off x="4407785" y="3243553"/>
            <a:ext cx="735495" cy="453124"/>
            <a:chOff x="4407780" y="3243553"/>
            <a:chExt cx="735495" cy="453124"/>
          </a:xfrm>
        </p:grpSpPr>
        <p:grpSp>
          <p:nvGrpSpPr>
            <p:cNvPr id="41" name="Group 40">
              <a:extLst>
                <a:ext uri="{FF2B5EF4-FFF2-40B4-BE49-F238E27FC236}">
                  <a16:creationId xmlns:a16="http://schemas.microsoft.com/office/drawing/2014/main" id="{504AA5CA-C895-466F-80E7-FA31619BB684}"/>
                </a:ext>
              </a:extLst>
            </p:cNvPr>
            <p:cNvGrpSpPr/>
            <p:nvPr/>
          </p:nvGrpSpPr>
          <p:grpSpPr>
            <a:xfrm>
              <a:off x="4407780" y="3243553"/>
              <a:ext cx="735495" cy="453124"/>
              <a:chOff x="1926169" y="1632181"/>
              <a:chExt cx="540854" cy="333210"/>
            </a:xfrm>
          </p:grpSpPr>
          <p:sp>
            <p:nvSpPr>
              <p:cNvPr id="43" name="Rectangle 42">
                <a:extLst>
                  <a:ext uri="{FF2B5EF4-FFF2-40B4-BE49-F238E27FC236}">
                    <a16:creationId xmlns:a16="http://schemas.microsoft.com/office/drawing/2014/main" id="{03DD6B8F-0A2D-4AA1-94DA-CA1F6295197D}"/>
                  </a:ext>
                </a:extLst>
              </p:cNvPr>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44" name="Rectangle 43">
                <a:extLst>
                  <a:ext uri="{FF2B5EF4-FFF2-40B4-BE49-F238E27FC236}">
                    <a16:creationId xmlns:a16="http://schemas.microsoft.com/office/drawing/2014/main" id="{496EF043-325F-495D-A930-61902BCC5D2A}"/>
                  </a:ext>
                </a:extLst>
              </p:cNvPr>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grpSp>
            <p:nvGrpSpPr>
              <p:cNvPr id="45" name="Group 44">
                <a:extLst>
                  <a:ext uri="{FF2B5EF4-FFF2-40B4-BE49-F238E27FC236}">
                    <a16:creationId xmlns:a16="http://schemas.microsoft.com/office/drawing/2014/main" id="{E05E074D-8B32-4587-9E97-135AD71DB5EB}"/>
                  </a:ext>
                </a:extLst>
              </p:cNvPr>
              <p:cNvGrpSpPr/>
              <p:nvPr/>
            </p:nvGrpSpPr>
            <p:grpSpPr>
              <a:xfrm>
                <a:off x="1989961" y="1665409"/>
                <a:ext cx="413499" cy="266755"/>
                <a:chOff x="1371600" y="2038342"/>
                <a:chExt cx="609600" cy="393263"/>
              </a:xfrm>
            </p:grpSpPr>
            <p:cxnSp>
              <p:nvCxnSpPr>
                <p:cNvPr id="49" name="Straight Connector 48">
                  <a:extLst>
                    <a:ext uri="{FF2B5EF4-FFF2-40B4-BE49-F238E27FC236}">
                      <a16:creationId xmlns:a16="http://schemas.microsoft.com/office/drawing/2014/main" id="{DF79864A-7BC6-4EA5-BC5E-D7D6F8872C89}"/>
                    </a:ext>
                  </a:extLst>
                </p:cNvPr>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1E365E1-AB82-4DD4-AF39-DABBCB2F8679}"/>
                    </a:ext>
                  </a:extLst>
                </p:cNvPr>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BE32EE-BC93-400F-B980-5A41D8B12825}"/>
                    </a:ext>
                  </a:extLst>
                </p:cNvPr>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5A5A-C05D-405A-813F-8DC85EE13E43}"/>
                    </a:ext>
                  </a:extLst>
                </p:cNvPr>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87B64D7-042A-4CDA-B33F-3BBA493A8E05}"/>
                    </a:ext>
                  </a:extLst>
                </p:cNvPr>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1B4DBF7-5802-4941-B2AE-F1A4B8CF473C}"/>
                    </a:ext>
                  </a:extLst>
                </p:cNvPr>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1494DF0-3515-486A-AD1C-71DBFDCEC820}"/>
                    </a:ext>
                  </a:extLst>
                </p:cNvPr>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0D69EE-CA12-45FA-B414-2D5553355577}"/>
                    </a:ext>
                  </a:extLst>
                </p:cNvPr>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B53380-1F6D-4E03-8018-7D0846C28969}"/>
                    </a:ext>
                  </a:extLst>
                </p:cNvPr>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9272D605-621F-4FA2-A41B-26DCAD4132AD}"/>
                  </a:ext>
                </a:extLst>
              </p:cNvPr>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47" name="Rectangle 46">
                <a:extLst>
                  <a:ext uri="{FF2B5EF4-FFF2-40B4-BE49-F238E27FC236}">
                    <a16:creationId xmlns:a16="http://schemas.microsoft.com/office/drawing/2014/main" id="{5411DCD2-E9D9-45F9-B795-3A3E07F9C8AE}"/>
                  </a:ext>
                </a:extLst>
              </p:cNvPr>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sp>
            <p:nvSpPr>
              <p:cNvPr id="48" name="Rectangle 47">
                <a:extLst>
                  <a:ext uri="{FF2B5EF4-FFF2-40B4-BE49-F238E27FC236}">
                    <a16:creationId xmlns:a16="http://schemas.microsoft.com/office/drawing/2014/main" id="{076AE5FF-1226-4EAF-B7B1-F7565D07FEFC}"/>
                  </a:ext>
                </a:extLst>
              </p:cNvPr>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endParaRPr lang="en-US" sz="2448" kern="0">
                  <a:solidFill>
                    <a:schemeClr val="bg1"/>
                  </a:solidFill>
                </a:endParaRPr>
              </a:p>
            </p:txBody>
          </p:sp>
        </p:grpSp>
        <p:sp>
          <p:nvSpPr>
            <p:cNvPr id="42" name="Rectangle 41">
              <a:extLst>
                <a:ext uri="{FF2B5EF4-FFF2-40B4-BE49-F238E27FC236}">
                  <a16:creationId xmlns:a16="http://schemas.microsoft.com/office/drawing/2014/main" id="{BF490510-4250-4879-9E76-7F15C30DB1D8}"/>
                </a:ext>
              </a:extLst>
            </p:cNvPr>
            <p:cNvSpPr/>
            <p:nvPr/>
          </p:nvSpPr>
          <p:spPr>
            <a:xfrm>
              <a:off x="4553261" y="3361611"/>
              <a:ext cx="440927" cy="223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95">
                <a:defRPr/>
              </a:pPr>
              <a:r>
                <a:rPr lang="en-US" sz="800" kern="0">
                  <a:solidFill>
                    <a:schemeClr val="bg1"/>
                  </a:solidFill>
                </a:rPr>
                <a:t>WordPress</a:t>
              </a:r>
            </a:p>
          </p:txBody>
        </p:sp>
      </p:grpSp>
      <p:pic>
        <p:nvPicPr>
          <p:cNvPr id="58" name="Picture 57">
            <a:extLst>
              <a:ext uri="{FF2B5EF4-FFF2-40B4-BE49-F238E27FC236}">
                <a16:creationId xmlns:a16="http://schemas.microsoft.com/office/drawing/2014/main" id="{437C9439-6F5F-4C01-BBD2-C4D31A634428}"/>
              </a:ext>
            </a:extLst>
          </p:cNvPr>
          <p:cNvPicPr>
            <a:picLocks noChangeAspect="1"/>
          </p:cNvPicPr>
          <p:nvPr/>
        </p:nvPicPr>
        <p:blipFill>
          <a:blip r:embed="rId11"/>
          <a:stretch>
            <a:fillRect/>
          </a:stretch>
        </p:blipFill>
        <p:spPr>
          <a:xfrm>
            <a:off x="9037642" y="3558427"/>
            <a:ext cx="646401" cy="646401"/>
          </a:xfrm>
          <a:prstGeom prst="rect">
            <a:avLst/>
          </a:prstGeom>
        </p:spPr>
      </p:pic>
    </p:spTree>
    <p:extLst>
      <p:ext uri="{BB962C8B-B14F-4D97-AF65-F5344CB8AC3E}">
        <p14:creationId xmlns:p14="http://schemas.microsoft.com/office/powerpoint/2010/main" val="2910790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170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3" grpId="0" animBg="1"/>
      <p:bldP spid="37"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F1FB-C28F-4F92-9F7C-A87F9B7DAF4F}"/>
              </a:ext>
            </a:extLst>
          </p:cNvPr>
          <p:cNvSpPr>
            <a:spLocks noGrp="1"/>
          </p:cNvSpPr>
          <p:nvPr>
            <p:ph type="title"/>
          </p:nvPr>
        </p:nvSpPr>
        <p:spPr>
          <a:xfrm>
            <a:off x="588263" y="457200"/>
            <a:ext cx="11018520" cy="1107996"/>
          </a:xfrm>
        </p:spPr>
        <p:txBody>
          <a:bodyPr/>
          <a:lstStyle/>
          <a:p>
            <a:r>
              <a:rPr lang="en-US"/>
              <a:t>Docker Desktop &amp; Playground</a:t>
            </a:r>
            <a:br>
              <a:rPr lang="en-US"/>
            </a:br>
            <a:endParaRPr lang="en-US"/>
          </a:p>
        </p:txBody>
      </p:sp>
      <p:sp>
        <p:nvSpPr>
          <p:cNvPr id="5" name="TextBox 4">
            <a:extLst>
              <a:ext uri="{FF2B5EF4-FFF2-40B4-BE49-F238E27FC236}">
                <a16:creationId xmlns:a16="http://schemas.microsoft.com/office/drawing/2014/main" id="{CBB88C53-973F-4D8D-A697-476876CC9A17}"/>
              </a:ext>
            </a:extLst>
          </p:cNvPr>
          <p:cNvSpPr txBox="1"/>
          <p:nvPr/>
        </p:nvSpPr>
        <p:spPr>
          <a:xfrm>
            <a:off x="684323" y="1407788"/>
            <a:ext cx="6033977" cy="4345534"/>
          </a:xfrm>
          <a:prstGeom prst="rect">
            <a:avLst/>
          </a:prstGeom>
          <a:noFill/>
        </p:spPr>
        <p:txBody>
          <a:bodyPr wrap="square" lIns="186521" tIns="149218" rIns="186521" bIns="149218" rtlCol="0" anchor="t">
            <a:spAutoFit/>
          </a:bodyPr>
          <a:lstStyle/>
          <a:p>
            <a:pPr marL="349194" indent="-349194" defTabSz="932453">
              <a:lnSpc>
                <a:spcPct val="90000"/>
              </a:lnSpc>
              <a:spcBef>
                <a:spcPct val="20000"/>
              </a:spcBef>
              <a:buSzPct val="90000"/>
              <a:buFont typeface="Arial" pitchFamily="34" charset="0"/>
              <a:buChar char="•"/>
              <a:defRPr/>
            </a:pPr>
            <a:r>
              <a:rPr lang="en-US" sz="1800" b="1" kern="0">
                <a:gradFill>
                  <a:gsLst>
                    <a:gs pos="1250">
                      <a:srgbClr val="505050"/>
                    </a:gs>
                    <a:gs pos="100000">
                      <a:srgbClr val="505050"/>
                    </a:gs>
                  </a:gsLst>
                  <a:lin ang="5400000" scaled="0"/>
                </a:gradFill>
                <a:latin typeface="+mj-lt"/>
              </a:rPr>
              <a:t>Docker Desktop</a:t>
            </a:r>
          </a:p>
          <a:p>
            <a:pPr marL="806377" lvl="1" indent="-349194" defTabSz="932453">
              <a:lnSpc>
                <a:spcPct val="90000"/>
              </a:lnSpc>
              <a:spcBef>
                <a:spcPct val="20000"/>
              </a:spcBef>
              <a:buSzPct val="90000"/>
              <a:buFont typeface="Arial" pitchFamily="34" charset="0"/>
              <a:buChar char="•"/>
              <a:defRPr/>
            </a:pPr>
            <a:r>
              <a:rPr lang="en-US" sz="1800" b="1" kern="0">
                <a:gradFill>
                  <a:gsLst>
                    <a:gs pos="1250">
                      <a:srgbClr val="505050"/>
                    </a:gs>
                    <a:gs pos="100000">
                      <a:srgbClr val="505050"/>
                    </a:gs>
                  </a:gsLst>
                  <a:lin ang="5400000" scaled="0"/>
                </a:gradFill>
                <a:latin typeface="+mj-lt"/>
              </a:rPr>
              <a:t>Docker Desktop is an easy-to-install </a:t>
            </a:r>
          </a:p>
          <a:p>
            <a:pPr marL="806377" lvl="1" indent="-349194" defTabSz="932453">
              <a:lnSpc>
                <a:spcPct val="90000"/>
              </a:lnSpc>
              <a:spcBef>
                <a:spcPct val="20000"/>
              </a:spcBef>
              <a:buSzPct val="90000"/>
              <a:buFont typeface="Arial" pitchFamily="34" charset="0"/>
              <a:buChar char="•"/>
              <a:defRPr/>
            </a:pPr>
            <a:r>
              <a:rPr lang="en-US" sz="1800" b="1" kern="0">
                <a:gradFill>
                  <a:gsLst>
                    <a:gs pos="1250">
                      <a:srgbClr val="505050"/>
                    </a:gs>
                    <a:gs pos="100000">
                      <a:srgbClr val="505050"/>
                    </a:gs>
                  </a:gsLst>
                  <a:lin ang="5400000" scaled="0"/>
                </a:gradFill>
                <a:latin typeface="+mj-lt"/>
              </a:rPr>
              <a:t>Mac or Windows environment</a:t>
            </a:r>
          </a:p>
          <a:p>
            <a:pPr marL="806377" lvl="1" indent="-349194" defTabSz="932453">
              <a:lnSpc>
                <a:spcPct val="90000"/>
              </a:lnSpc>
              <a:spcBef>
                <a:spcPct val="20000"/>
              </a:spcBef>
              <a:buSzPct val="90000"/>
              <a:buFont typeface="Arial" pitchFamily="34" charset="0"/>
              <a:buChar char="•"/>
              <a:defRPr/>
            </a:pPr>
            <a:r>
              <a:rPr lang="en-US" sz="1800" b="1" kern="0">
                <a:gradFill>
                  <a:gsLst>
                    <a:gs pos="1250">
                      <a:srgbClr val="505050"/>
                    </a:gs>
                    <a:gs pos="100000">
                      <a:srgbClr val="505050"/>
                    </a:gs>
                  </a:gsLst>
                  <a:lin ang="5400000" scaled="0"/>
                </a:gradFill>
                <a:latin typeface="+mj-lt"/>
              </a:rPr>
              <a:t>Build and share containerized applications and microservices.</a:t>
            </a:r>
          </a:p>
          <a:p>
            <a:pPr marL="806377" lvl="1" indent="-349194" defTabSz="932453">
              <a:lnSpc>
                <a:spcPct val="90000"/>
              </a:lnSpc>
              <a:spcBef>
                <a:spcPct val="20000"/>
              </a:spcBef>
              <a:buSzPct val="90000"/>
              <a:buFont typeface="Arial" pitchFamily="34" charset="0"/>
              <a:buChar char="•"/>
              <a:defRPr/>
            </a:pPr>
            <a:r>
              <a:rPr lang="en-US" sz="1800" b="1" kern="0">
                <a:gradFill>
                  <a:gsLst>
                    <a:gs pos="1250">
                      <a:srgbClr val="505050"/>
                    </a:gs>
                    <a:gs pos="100000">
                      <a:srgbClr val="505050"/>
                    </a:gs>
                  </a:gsLst>
                  <a:lin ang="5400000" scaled="0"/>
                </a:gradFill>
                <a:latin typeface="+mj-lt"/>
              </a:rPr>
              <a:t>Includes Docker Engine, Docker CLI client, Docker Compose, Notary, Kubernetes, and Credential</a:t>
            </a:r>
          </a:p>
          <a:p>
            <a:pPr marL="806377" lvl="1" indent="-349194" defTabSz="932453">
              <a:lnSpc>
                <a:spcPct val="90000"/>
              </a:lnSpc>
              <a:spcBef>
                <a:spcPct val="20000"/>
              </a:spcBef>
              <a:buSzPct val="90000"/>
              <a:buFont typeface="Arial" pitchFamily="34" charset="0"/>
              <a:buChar char="•"/>
              <a:defRPr/>
            </a:pPr>
            <a:endParaRPr lang="en-US" sz="1800" b="1" kern="0">
              <a:gradFill>
                <a:gsLst>
                  <a:gs pos="1250">
                    <a:srgbClr val="505050"/>
                  </a:gs>
                  <a:gs pos="100000">
                    <a:srgbClr val="505050"/>
                  </a:gs>
                </a:gsLst>
                <a:lin ang="5400000" scaled="0"/>
              </a:gradFill>
              <a:latin typeface="+mj-lt"/>
            </a:endParaRPr>
          </a:p>
          <a:p>
            <a:pPr marL="349194" indent="-349194" defTabSz="932453">
              <a:lnSpc>
                <a:spcPct val="90000"/>
              </a:lnSpc>
              <a:spcBef>
                <a:spcPct val="20000"/>
              </a:spcBef>
              <a:buSzPct val="90000"/>
              <a:buFont typeface="Arial" pitchFamily="34" charset="0"/>
              <a:buChar char="•"/>
              <a:defRPr/>
            </a:pPr>
            <a:r>
              <a:rPr lang="en-US" sz="1800" b="1" kern="0">
                <a:gradFill>
                  <a:gsLst>
                    <a:gs pos="1250">
                      <a:srgbClr val="505050"/>
                    </a:gs>
                    <a:gs pos="100000">
                      <a:srgbClr val="505050"/>
                    </a:gs>
                  </a:gsLst>
                  <a:lin ang="5400000" scaled="0"/>
                </a:gradFill>
                <a:latin typeface="+mj-lt"/>
              </a:rPr>
              <a:t>Docker Playground no install learn fast and easy </a:t>
            </a:r>
            <a:endParaRPr lang="en-US" sz="1800"/>
          </a:p>
          <a:p>
            <a:pPr marL="824734" lvl="1" indent="-349194" defTabSz="932453">
              <a:lnSpc>
                <a:spcPct val="90000"/>
              </a:lnSpc>
              <a:spcBef>
                <a:spcPct val="20000"/>
              </a:spcBef>
              <a:buSzPct val="90000"/>
              <a:buFont typeface="Arial" pitchFamily="34" charset="0"/>
              <a:buChar char="•"/>
              <a:defRPr/>
            </a:pPr>
            <a:r>
              <a:rPr lang="en-US" sz="1800" kern="0">
                <a:gradFill>
                  <a:gsLst>
                    <a:gs pos="1250">
                      <a:srgbClr val="505050"/>
                    </a:gs>
                    <a:gs pos="100000">
                      <a:srgbClr val="505050"/>
                    </a:gs>
                  </a:gsLst>
                  <a:lin ang="5400000" scaled="0"/>
                </a:gradFill>
                <a:latin typeface="+mj-lt"/>
              </a:rPr>
              <a:t>Timed instance</a:t>
            </a:r>
          </a:p>
          <a:p>
            <a:pPr marL="824734" lvl="1" indent="-349194" defTabSz="932453">
              <a:lnSpc>
                <a:spcPct val="90000"/>
              </a:lnSpc>
              <a:spcBef>
                <a:spcPct val="20000"/>
              </a:spcBef>
              <a:buSzPct val="90000"/>
              <a:buFont typeface="Arial" pitchFamily="34" charset="0"/>
              <a:buChar char="•"/>
              <a:defRPr/>
            </a:pPr>
            <a:r>
              <a:rPr lang="en-US" sz="1800" kern="0">
                <a:gradFill>
                  <a:gsLst>
                    <a:gs pos="1250">
                      <a:srgbClr val="505050"/>
                    </a:gs>
                    <a:gs pos="100000">
                      <a:srgbClr val="505050"/>
                    </a:gs>
                  </a:gsLst>
                  <a:lin ang="5400000" scaled="0"/>
                </a:gradFill>
                <a:latin typeface="+mj-lt"/>
                <a:cs typeface="Segoe UI Light"/>
              </a:rPr>
              <a:t>Work is not saved</a:t>
            </a:r>
          </a:p>
          <a:p>
            <a:pPr marL="824734" lvl="1" indent="-349194" defTabSz="932453">
              <a:lnSpc>
                <a:spcPct val="90000"/>
              </a:lnSpc>
              <a:spcBef>
                <a:spcPct val="20000"/>
              </a:spcBef>
              <a:buSzPct val="90000"/>
              <a:buFont typeface="Arial" pitchFamily="34" charset="0"/>
              <a:buChar char="•"/>
              <a:defRPr/>
            </a:pPr>
            <a:r>
              <a:rPr lang="en-US" sz="1800">
                <a:gradFill>
                  <a:gsLst>
                    <a:gs pos="1250">
                      <a:srgbClr val="505050"/>
                    </a:gs>
                    <a:gs pos="100000">
                      <a:srgbClr val="505050"/>
                    </a:gs>
                  </a:gsLst>
                  <a:lin ang="5400000" scaled="0"/>
                </a:gradFill>
                <a:latin typeface="+mj-lt"/>
                <a:cs typeface="Segoe UI Light"/>
                <a:hlinkClick r:id="rId2"/>
              </a:rPr>
              <a:t>https://labs.play-with-docker.com/</a:t>
            </a:r>
            <a:endParaRPr lang="en-US" sz="1800">
              <a:gradFill>
                <a:gsLst>
                  <a:gs pos="1250">
                    <a:srgbClr val="505050"/>
                  </a:gs>
                  <a:gs pos="100000">
                    <a:srgbClr val="505050"/>
                  </a:gs>
                </a:gsLst>
                <a:lin ang="5400000" scaled="0"/>
              </a:gradFill>
              <a:latin typeface="+mj-lt"/>
              <a:cs typeface="Segoe UI Light"/>
            </a:endParaRPr>
          </a:p>
          <a:p>
            <a:pPr marL="824734" lvl="1" indent="-349194" defTabSz="932453">
              <a:lnSpc>
                <a:spcPct val="90000"/>
              </a:lnSpc>
              <a:spcBef>
                <a:spcPct val="20000"/>
              </a:spcBef>
              <a:buSzPct val="90000"/>
              <a:buFont typeface="Arial" pitchFamily="34" charset="0"/>
              <a:buChar char="•"/>
              <a:defRPr/>
            </a:pPr>
            <a:r>
              <a:rPr lang="en-US" sz="1800">
                <a:gradFill>
                  <a:gsLst>
                    <a:gs pos="1250">
                      <a:srgbClr val="505050"/>
                    </a:gs>
                    <a:gs pos="100000">
                      <a:srgbClr val="505050"/>
                    </a:gs>
                  </a:gsLst>
                  <a:lin ang="5400000" scaled="0"/>
                </a:gradFill>
                <a:latin typeface="+mj-lt"/>
                <a:cs typeface="Segoe UI Light"/>
              </a:rPr>
              <a:t>Need a Docker Account setup</a:t>
            </a:r>
          </a:p>
        </p:txBody>
      </p:sp>
      <p:pic>
        <p:nvPicPr>
          <p:cNvPr id="4" name="Picture 3">
            <a:extLst>
              <a:ext uri="{FF2B5EF4-FFF2-40B4-BE49-F238E27FC236}">
                <a16:creationId xmlns:a16="http://schemas.microsoft.com/office/drawing/2014/main" id="{7239DFE6-8E1E-4F35-BA0A-C928D7E2E131}"/>
              </a:ext>
            </a:extLst>
          </p:cNvPr>
          <p:cNvPicPr>
            <a:picLocks noChangeAspect="1"/>
          </p:cNvPicPr>
          <p:nvPr/>
        </p:nvPicPr>
        <p:blipFill>
          <a:blip r:embed="rId3"/>
          <a:stretch>
            <a:fillRect/>
          </a:stretch>
        </p:blipFill>
        <p:spPr>
          <a:xfrm>
            <a:off x="6942393" y="1565196"/>
            <a:ext cx="4220908" cy="2426741"/>
          </a:xfrm>
          <a:prstGeom prst="rect">
            <a:avLst/>
          </a:prstGeom>
        </p:spPr>
      </p:pic>
      <p:pic>
        <p:nvPicPr>
          <p:cNvPr id="8" name="Picture 7">
            <a:extLst>
              <a:ext uri="{FF2B5EF4-FFF2-40B4-BE49-F238E27FC236}">
                <a16:creationId xmlns:a16="http://schemas.microsoft.com/office/drawing/2014/main" id="{765F54B8-55DF-4E17-A157-0E9F1E737105}"/>
              </a:ext>
            </a:extLst>
          </p:cNvPr>
          <p:cNvPicPr>
            <a:picLocks noChangeAspect="1"/>
          </p:cNvPicPr>
          <p:nvPr/>
        </p:nvPicPr>
        <p:blipFill>
          <a:blip r:embed="rId4"/>
          <a:stretch>
            <a:fillRect/>
          </a:stretch>
        </p:blipFill>
        <p:spPr>
          <a:xfrm>
            <a:off x="6892048" y="4137075"/>
            <a:ext cx="2649003" cy="2311457"/>
          </a:xfrm>
          <a:prstGeom prst="rect">
            <a:avLst/>
          </a:prstGeom>
        </p:spPr>
      </p:pic>
    </p:spTree>
    <p:extLst>
      <p:ext uri="{BB962C8B-B14F-4D97-AF65-F5344CB8AC3E}">
        <p14:creationId xmlns:p14="http://schemas.microsoft.com/office/powerpoint/2010/main" val="28247590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74A6-692A-462A-BF8E-588EB17DDB05}"/>
              </a:ext>
            </a:extLst>
          </p:cNvPr>
          <p:cNvSpPr>
            <a:spLocks noGrp="1"/>
          </p:cNvSpPr>
          <p:nvPr>
            <p:ph type="title"/>
          </p:nvPr>
        </p:nvSpPr>
        <p:spPr/>
        <p:txBody>
          <a:bodyPr/>
          <a:lstStyle/>
          <a:p>
            <a:r>
              <a:rPr lang="en-US"/>
              <a:t>Docker-Compose</a:t>
            </a:r>
          </a:p>
        </p:txBody>
      </p:sp>
      <p:sp>
        <p:nvSpPr>
          <p:cNvPr id="3" name="Text Placeholder 2">
            <a:extLst>
              <a:ext uri="{FF2B5EF4-FFF2-40B4-BE49-F238E27FC236}">
                <a16:creationId xmlns:a16="http://schemas.microsoft.com/office/drawing/2014/main" id="{003C3DE8-76C5-46F0-915C-F19E435FA07C}"/>
              </a:ext>
            </a:extLst>
          </p:cNvPr>
          <p:cNvSpPr>
            <a:spLocks noGrp="1"/>
          </p:cNvSpPr>
          <p:nvPr>
            <p:ph type="body" sz="quarter" idx="10"/>
          </p:nvPr>
        </p:nvSpPr>
        <p:spPr>
          <a:xfrm>
            <a:off x="586390" y="1434370"/>
            <a:ext cx="11018520" cy="3397853"/>
          </a:xfrm>
        </p:spPr>
        <p:txBody>
          <a:bodyPr/>
          <a:lstStyle/>
          <a:p>
            <a:r>
              <a:rPr lang="en-US"/>
              <a:t>Define and run multi-container Application</a:t>
            </a:r>
          </a:p>
          <a:p>
            <a:r>
              <a:rPr lang="en-US"/>
              <a:t>Good for local development, testing environments</a:t>
            </a:r>
          </a:p>
          <a:p>
            <a:endParaRPr lang="en-US"/>
          </a:p>
          <a:p>
            <a:r>
              <a:rPr lang="en-US"/>
              <a:t>Three Step Process</a:t>
            </a:r>
          </a:p>
          <a:p>
            <a:pPr marL="742950" lvl="1" indent="-514350">
              <a:buFont typeface="+mj-lt"/>
              <a:buAutoNum type="arabicPeriod"/>
            </a:pPr>
            <a:r>
              <a:rPr lang="en-US"/>
              <a:t>Define your app’s environment with a </a:t>
            </a:r>
            <a:r>
              <a:rPr lang="en-US" err="1"/>
              <a:t>Dockerfile</a:t>
            </a:r>
            <a:r>
              <a:rPr lang="en-US"/>
              <a:t> so it can reproduce anywhere.</a:t>
            </a:r>
          </a:p>
          <a:p>
            <a:pPr marL="742950" lvl="1" indent="-514350">
              <a:buFont typeface="+mj-lt"/>
              <a:buAutoNum type="arabicPeriod"/>
            </a:pPr>
            <a:r>
              <a:rPr lang="en-US"/>
              <a:t>Define the services that make up your app in docker-</a:t>
            </a:r>
            <a:r>
              <a:rPr lang="en-US" err="1"/>
              <a:t>compose.yaml</a:t>
            </a:r>
            <a:r>
              <a:rPr lang="en-US"/>
              <a:t>  so they can run together in isolated environment.</a:t>
            </a:r>
          </a:p>
          <a:p>
            <a:pPr marL="742950" lvl="1" indent="-514350">
              <a:buFont typeface="+mj-lt"/>
              <a:buAutoNum type="arabicPeriod"/>
            </a:pPr>
            <a:r>
              <a:rPr lang="en-US"/>
              <a:t>Run docker-compose up and Compose starts and runs your entire app.</a:t>
            </a:r>
          </a:p>
        </p:txBody>
      </p:sp>
    </p:spTree>
    <p:extLst>
      <p:ext uri="{BB962C8B-B14F-4D97-AF65-F5344CB8AC3E}">
        <p14:creationId xmlns:p14="http://schemas.microsoft.com/office/powerpoint/2010/main" val="32951891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3100"/>
              <a:t>Demo Compose an Image and Run your image</a:t>
            </a:r>
          </a:p>
        </p:txBody>
      </p:sp>
      <p:sp>
        <p:nvSpPr>
          <p:cNvPr id="4" name="Text Placeholder 3"/>
          <p:cNvSpPr>
            <a:spLocks noGrp="1"/>
          </p:cNvSpPr>
          <p:nvPr>
            <p:ph type="body" sz="quarter" idx="12"/>
          </p:nvPr>
        </p:nvSpPr>
        <p:spPr>
          <a:xfrm>
            <a:off x="582042" y="3962400"/>
            <a:ext cx="4164583" cy="338554"/>
          </a:xfrm>
        </p:spPr>
        <p:txBody>
          <a:bodyPr wrap="square">
            <a:normAutofit/>
          </a:bodyPr>
          <a:lstStyle/>
          <a:p>
            <a:pPr>
              <a:spcAft>
                <a:spcPts val="600"/>
              </a:spcAft>
            </a:pPr>
            <a:r>
              <a:rPr lang="en-US"/>
              <a:t>Tim Oleson</a:t>
            </a:r>
          </a:p>
        </p:txBody>
      </p:sp>
    </p:spTree>
    <p:extLst>
      <p:ext uri="{BB962C8B-B14F-4D97-AF65-F5344CB8AC3E}">
        <p14:creationId xmlns:p14="http://schemas.microsoft.com/office/powerpoint/2010/main" val="1422800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5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5" name="Picture 4" descr="A person wearing glasses&#10;&#10;Description automatically generated">
            <a:extLst>
              <a:ext uri="{FF2B5EF4-FFF2-40B4-BE49-F238E27FC236}">
                <a16:creationId xmlns:a16="http://schemas.microsoft.com/office/drawing/2014/main" id="{5127FF60-B0F1-4973-B70E-4F9D5D838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838" y="450966"/>
            <a:ext cx="1635953" cy="1641656"/>
          </a:xfrm>
          <a:prstGeom prst="ellipse">
            <a:avLst/>
          </a:prstGeom>
          <a:ln w="952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blue and white sign&#10;&#10;Description automatically generated">
            <a:extLst>
              <a:ext uri="{FF2B5EF4-FFF2-40B4-BE49-F238E27FC236}">
                <a16:creationId xmlns:a16="http://schemas.microsoft.com/office/drawing/2014/main" id="{B715E225-3EE4-4F07-8B4E-590C1A889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8418" y="486329"/>
            <a:ext cx="1270065" cy="1270065"/>
          </a:xfrm>
          <a:prstGeom prst="rect">
            <a:avLst/>
          </a:prstGeom>
        </p:spPr>
      </p:pic>
      <p:pic>
        <p:nvPicPr>
          <p:cNvPr id="9" name="Picture 8" descr="A close up of a sign&#10;&#10;Description automatically generated">
            <a:extLst>
              <a:ext uri="{FF2B5EF4-FFF2-40B4-BE49-F238E27FC236}">
                <a16:creationId xmlns:a16="http://schemas.microsoft.com/office/drawing/2014/main" id="{916720CE-F9E9-4A00-866D-1C191E6AF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1896" y="498742"/>
            <a:ext cx="1270065" cy="1270065"/>
          </a:xfrm>
          <a:prstGeom prst="rect">
            <a:avLst/>
          </a:prstGeom>
        </p:spPr>
      </p:pic>
      <p:sp>
        <p:nvSpPr>
          <p:cNvPr id="11" name="TextBox 10">
            <a:extLst>
              <a:ext uri="{FF2B5EF4-FFF2-40B4-BE49-F238E27FC236}">
                <a16:creationId xmlns:a16="http://schemas.microsoft.com/office/drawing/2014/main" id="{BE42C637-DDB6-4631-8AE0-D070B1412F8A}"/>
              </a:ext>
            </a:extLst>
          </p:cNvPr>
          <p:cNvSpPr txBox="1"/>
          <p:nvPr/>
        </p:nvSpPr>
        <p:spPr>
          <a:xfrm>
            <a:off x="2563366" y="334341"/>
            <a:ext cx="5478545" cy="2311915"/>
          </a:xfrm>
          <a:prstGeom prst="rect">
            <a:avLst/>
          </a:prstGeom>
          <a:noFill/>
        </p:spPr>
        <p:txBody>
          <a:bodyPr wrap="square" rtlCol="0" anchor="t">
            <a:spAutoFit/>
          </a:bodyPr>
          <a:lstStyle/>
          <a:p>
            <a:pPr>
              <a:lnSpc>
                <a:spcPts val="2300"/>
              </a:lnSpc>
            </a:pPr>
            <a:r>
              <a:rPr lang="en-US" sz="2800" b="1">
                <a:solidFill>
                  <a:srgbClr val="C00000"/>
                </a:solidFill>
                <a:effectLst>
                  <a:innerShdw blurRad="63500" dist="50800" dir="2700000">
                    <a:prstClr val="black">
                      <a:alpha val="50000"/>
                    </a:prstClr>
                  </a:innerShdw>
                </a:effectLst>
              </a:rPr>
              <a:t>Tim Oleson</a:t>
            </a:r>
          </a:p>
          <a:p>
            <a:pPr>
              <a:lnSpc>
                <a:spcPts val="2300"/>
              </a:lnSpc>
            </a:pPr>
            <a:r>
              <a:rPr lang="en-US" sz="2400" b="1">
                <a:solidFill>
                  <a:srgbClr val="C00000"/>
                </a:solidFill>
                <a:effectLst>
                  <a:innerShdw blurRad="63500" dist="50800" dir="2700000">
                    <a:prstClr val="black">
                      <a:alpha val="50000"/>
                    </a:prstClr>
                  </a:innerShdw>
                </a:effectLst>
              </a:rPr>
              <a:t>Customer Engineer</a:t>
            </a:r>
          </a:p>
          <a:p>
            <a:r>
              <a:rPr lang="en-US"/>
              <a:t>U.S. Army Retired SFC 24 </a:t>
            </a:r>
            <a:r>
              <a:rPr lang="en-US" b="1" err="1"/>
              <a:t>yrs</a:t>
            </a:r>
            <a:r>
              <a:rPr lang="en-US"/>
              <a:t> </a:t>
            </a:r>
          </a:p>
          <a:p>
            <a:r>
              <a:rPr lang="en-US"/>
              <a:t>Software Engineer 17 </a:t>
            </a:r>
            <a:r>
              <a:rPr lang="en-US" b="1" err="1"/>
              <a:t>yrs</a:t>
            </a:r>
            <a:endParaRPr lang="en-US" b="1"/>
          </a:p>
          <a:p>
            <a:r>
              <a:rPr lang="en-US"/>
              <a:t>Web Developer 20 </a:t>
            </a:r>
            <a:r>
              <a:rPr lang="en-US" b="1" err="1"/>
              <a:t>yrs</a:t>
            </a:r>
            <a:endParaRPr lang="en-US" b="1"/>
          </a:p>
          <a:p>
            <a:r>
              <a:rPr lang="en-US"/>
              <a:t>Aspiring Architect </a:t>
            </a:r>
          </a:p>
          <a:p>
            <a:r>
              <a:rPr lang="en-US" b="1"/>
              <a:t>Family:</a:t>
            </a:r>
            <a:r>
              <a:rPr lang="en-US"/>
              <a:t> Marcela Oleson, Brandy(27), Tomas(17), Anna(7)</a:t>
            </a:r>
          </a:p>
        </p:txBody>
      </p:sp>
      <p:sp>
        <p:nvSpPr>
          <p:cNvPr id="12" name="TextBox 11">
            <a:extLst>
              <a:ext uri="{FF2B5EF4-FFF2-40B4-BE49-F238E27FC236}">
                <a16:creationId xmlns:a16="http://schemas.microsoft.com/office/drawing/2014/main" id="{00017E8E-98EF-4B39-95DA-22E2BF27E0F9}"/>
              </a:ext>
            </a:extLst>
          </p:cNvPr>
          <p:cNvSpPr txBox="1"/>
          <p:nvPr/>
        </p:nvSpPr>
        <p:spPr>
          <a:xfrm>
            <a:off x="718869" y="3286442"/>
            <a:ext cx="11317857" cy="2862322"/>
          </a:xfrm>
          <a:prstGeom prst="rect">
            <a:avLst/>
          </a:prstGeom>
          <a:noFill/>
        </p:spPr>
        <p:txBody>
          <a:bodyPr wrap="square" rtlCol="0" anchor="t">
            <a:spAutoFit/>
          </a:bodyPr>
          <a:lstStyle/>
          <a:p>
            <a:r>
              <a:rPr lang="en-US" b="1"/>
              <a:t>Passions</a:t>
            </a:r>
            <a:r>
              <a:rPr lang="en-US"/>
              <a:t>: Domain Driven Design, Web Development, Object Oriented Design, SOLID Design Principles, Architecture, </a:t>
            </a:r>
          </a:p>
          <a:p>
            <a:r>
              <a:rPr lang="en-US"/>
              <a:t>Art, Photography, Digital Illustration, Bass Fishing and Break Dancing.</a:t>
            </a:r>
          </a:p>
          <a:p>
            <a:r>
              <a:rPr lang="en-US" b="1"/>
              <a:t>Tech:</a:t>
            </a:r>
            <a:r>
              <a:rPr lang="en-US"/>
              <a:t>  Azure PaaS, Cosmos DB(Data Modeling, Gremlin </a:t>
            </a:r>
            <a:r>
              <a:rPr lang="en-US" err="1"/>
              <a:t>Api</a:t>
            </a:r>
            <a:r>
              <a:rPr lang="en-US"/>
              <a:t>(</a:t>
            </a:r>
            <a:r>
              <a:rPr lang="en-US" err="1"/>
              <a:t>graphDb</a:t>
            </a:r>
            <a:r>
              <a:rPr lang="en-US"/>
              <a:t>)) , SQL Developer(Store Procedures, Functions) Azure Monitor(Application Insights), </a:t>
            </a:r>
            <a:r>
              <a:rPr lang="en-US" err="1"/>
              <a:t>Asp.Net</a:t>
            </a:r>
            <a:r>
              <a:rPr lang="en-US"/>
              <a:t>, </a:t>
            </a:r>
            <a:r>
              <a:rPr lang="en-US" err="1"/>
              <a:t>.Net</a:t>
            </a:r>
            <a:r>
              <a:rPr lang="en-US"/>
              <a:t> Core, .NodeJS,  Angular,  </a:t>
            </a:r>
            <a:r>
              <a:rPr lang="en-US" err="1"/>
              <a:t>gRPC</a:t>
            </a:r>
            <a:r>
              <a:rPr lang="en-US"/>
              <a:t>, Dockers, Azure Kubernetes Services, Http Restful Web APIs, Azure Service Bus(Message Broker, EventHub), Splunk Integration </a:t>
            </a:r>
          </a:p>
          <a:p>
            <a:r>
              <a:rPr lang="en-US" b="1"/>
              <a:t>Patterns: </a:t>
            </a:r>
            <a:r>
              <a:rPr lang="en-US"/>
              <a:t>MVC, Factory, Microservices, Domain, Transact Script, Table Module</a:t>
            </a:r>
          </a:p>
          <a:p>
            <a:r>
              <a:rPr lang="en-US" b="1"/>
              <a:t>Languages and Scripting: </a:t>
            </a:r>
            <a:r>
              <a:rPr lang="en-US"/>
              <a:t>C#, JavaScript, TypeScript, SQL, </a:t>
            </a:r>
            <a:r>
              <a:rPr lang="en-US" err="1"/>
              <a:t>Linq</a:t>
            </a:r>
            <a:r>
              <a:rPr lang="en-US"/>
              <a:t>, and learning C</a:t>
            </a:r>
          </a:p>
          <a:p>
            <a:r>
              <a:rPr lang="en-US" b="1"/>
              <a:t>Agile Methods: </a:t>
            </a:r>
            <a:r>
              <a:rPr lang="en-US"/>
              <a:t>DevOps, Agile Scrum, Agile Scale, Spec Flow, Unit Testing, Behavioral Driven Design, Git(Distributed Version Control), Team Foundation Version Control (TFVC) (Centralized Version Control)</a:t>
            </a:r>
          </a:p>
          <a:p>
            <a:r>
              <a:rPr lang="en-US" b="1"/>
              <a:t>Heroes</a:t>
            </a:r>
            <a:r>
              <a:rPr lang="en-US"/>
              <a:t>: Ragnar Lodbrok, Batman, Martin Fowler, Uncle Bob, Eric Evans, The Gang of Four</a:t>
            </a:r>
            <a:endParaRPr lang="en-US">
              <a:cs typeface="Calibri"/>
            </a:endParaRPr>
          </a:p>
        </p:txBody>
      </p:sp>
      <p:pic>
        <p:nvPicPr>
          <p:cNvPr id="16" name="Picture 15" descr="A picture containing drawing&#10;&#10;Description automatically generated">
            <a:extLst>
              <a:ext uri="{FF2B5EF4-FFF2-40B4-BE49-F238E27FC236}">
                <a16:creationId xmlns:a16="http://schemas.microsoft.com/office/drawing/2014/main" id="{A6706663-243B-4680-88AC-8FBCE8D3F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973" y="80334"/>
            <a:ext cx="2532617" cy="1337734"/>
          </a:xfrm>
          <a:prstGeom prst="rect">
            <a:avLst/>
          </a:prstGeom>
        </p:spPr>
      </p:pic>
      <p:pic>
        <p:nvPicPr>
          <p:cNvPr id="18" name="Picture 17" descr="A close up of a logo&#10;&#10;Description automatically generated">
            <a:extLst>
              <a:ext uri="{FF2B5EF4-FFF2-40B4-BE49-F238E27FC236}">
                <a16:creationId xmlns:a16="http://schemas.microsoft.com/office/drawing/2014/main" id="{ADE6CBF9-D679-47A2-AC38-683ED02075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3" y="3374015"/>
            <a:ext cx="193555" cy="193555"/>
          </a:xfrm>
          <a:prstGeom prst="rect">
            <a:avLst/>
          </a:prstGeom>
          <a:effectLst>
            <a:outerShdw blurRad="50800" dist="38100" dir="2700000" algn="tl" rotWithShape="0">
              <a:prstClr val="black">
                <a:alpha val="40000"/>
              </a:prstClr>
            </a:outerShdw>
          </a:effectLst>
        </p:spPr>
      </p:pic>
      <p:pic>
        <p:nvPicPr>
          <p:cNvPr id="19" name="Picture 18" descr="A close up of a logo&#10;&#10;Description automatically generated">
            <a:extLst>
              <a:ext uri="{FF2B5EF4-FFF2-40B4-BE49-F238E27FC236}">
                <a16:creationId xmlns:a16="http://schemas.microsoft.com/office/drawing/2014/main" id="{C2A0211A-40E7-4598-9D6A-5BC01A24DF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2" y="3943359"/>
            <a:ext cx="193555" cy="193555"/>
          </a:xfrm>
          <a:prstGeom prst="rect">
            <a:avLst/>
          </a:prstGeom>
          <a:effectLst>
            <a:outerShdw blurRad="50800" dist="38100" dir="2700000" algn="tl" rotWithShape="0">
              <a:prstClr val="black">
                <a:alpha val="40000"/>
              </a:prstClr>
            </a:outerShdw>
          </a:effectLst>
        </p:spPr>
      </p:pic>
      <p:pic>
        <p:nvPicPr>
          <p:cNvPr id="20" name="Picture 19" descr="A close up of a logo&#10;&#10;Description automatically generated">
            <a:extLst>
              <a:ext uri="{FF2B5EF4-FFF2-40B4-BE49-F238E27FC236}">
                <a16:creationId xmlns:a16="http://schemas.microsoft.com/office/drawing/2014/main" id="{9418BB79-1BEE-47A9-8C5C-5E816C42B0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2" y="4748387"/>
            <a:ext cx="193555" cy="193555"/>
          </a:xfrm>
          <a:prstGeom prst="rect">
            <a:avLst/>
          </a:prstGeom>
          <a:effectLst>
            <a:outerShdw blurRad="50800" dist="38100" dir="2700000" algn="tl" rotWithShape="0">
              <a:prstClr val="black">
                <a:alpha val="40000"/>
              </a:prstClr>
            </a:outerShdw>
          </a:effectLst>
        </p:spPr>
      </p:pic>
      <p:pic>
        <p:nvPicPr>
          <p:cNvPr id="21" name="Picture 20" descr="A close up of a logo&#10;&#10;Description automatically generated">
            <a:extLst>
              <a:ext uri="{FF2B5EF4-FFF2-40B4-BE49-F238E27FC236}">
                <a16:creationId xmlns:a16="http://schemas.microsoft.com/office/drawing/2014/main" id="{3A6FDECE-76B8-4153-BABE-73E9943CB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1" y="5274290"/>
            <a:ext cx="193555" cy="193555"/>
          </a:xfrm>
          <a:prstGeom prst="rect">
            <a:avLst/>
          </a:prstGeom>
          <a:effectLst>
            <a:outerShdw blurRad="50800" dist="38100" dir="2700000" algn="tl" rotWithShape="0">
              <a:prstClr val="black">
                <a:alpha val="40000"/>
              </a:prstClr>
            </a:outerShdw>
          </a:effectLst>
        </p:spPr>
      </p:pic>
      <p:pic>
        <p:nvPicPr>
          <p:cNvPr id="22" name="Picture 21" descr="A close up of a logo&#10;&#10;Description automatically generated">
            <a:extLst>
              <a:ext uri="{FF2B5EF4-FFF2-40B4-BE49-F238E27FC236}">
                <a16:creationId xmlns:a16="http://schemas.microsoft.com/office/drawing/2014/main" id="{B98AB145-3801-452D-888A-EDFE20098C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1" y="5847968"/>
            <a:ext cx="193555" cy="193555"/>
          </a:xfrm>
          <a:prstGeom prst="rect">
            <a:avLst/>
          </a:prstGeom>
          <a:effectLst>
            <a:outerShdw blurRad="50800" dist="38100" dir="2700000" algn="tl" rotWithShape="0">
              <a:prstClr val="black">
                <a:alpha val="40000"/>
              </a:prstClr>
            </a:outerShdw>
          </a:effectLst>
        </p:spPr>
      </p:pic>
      <p:pic>
        <p:nvPicPr>
          <p:cNvPr id="3" name="Picture 2" descr="A blue and white sign&#10;&#10;Description automatically generated">
            <a:extLst>
              <a:ext uri="{FF2B5EF4-FFF2-40B4-BE49-F238E27FC236}">
                <a16:creationId xmlns:a16="http://schemas.microsoft.com/office/drawing/2014/main" id="{E586418E-025D-47DF-920C-C717ADF7D7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6453" y="465034"/>
            <a:ext cx="1270065" cy="1270065"/>
          </a:xfrm>
          <a:prstGeom prst="rect">
            <a:avLst/>
          </a:prstGeom>
        </p:spPr>
      </p:pic>
      <p:pic>
        <p:nvPicPr>
          <p:cNvPr id="8" name="Picture 7" descr="A picture containing text, sign, blue&#10;&#10;Description automatically generated">
            <a:extLst>
              <a:ext uri="{FF2B5EF4-FFF2-40B4-BE49-F238E27FC236}">
                <a16:creationId xmlns:a16="http://schemas.microsoft.com/office/drawing/2014/main" id="{1210C398-4EDF-4B05-9156-B671840740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3385" y="1715622"/>
            <a:ext cx="1270065" cy="1270065"/>
          </a:xfrm>
          <a:prstGeom prst="rect">
            <a:avLst/>
          </a:prstGeom>
        </p:spPr>
      </p:pic>
    </p:spTree>
    <p:extLst>
      <p:ext uri="{BB962C8B-B14F-4D97-AF65-F5344CB8AC3E}">
        <p14:creationId xmlns:p14="http://schemas.microsoft.com/office/powerpoint/2010/main" val="221928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2425541"/>
            <a:ext cx="4167887" cy="1107996"/>
          </a:xfrm>
        </p:spPr>
        <p:txBody>
          <a:bodyPr wrap="square" anchor="b">
            <a:normAutofit/>
          </a:bodyPr>
          <a:lstStyle/>
          <a:p>
            <a:pPr>
              <a:lnSpc>
                <a:spcPct val="90000"/>
              </a:lnSpc>
            </a:pPr>
            <a:r>
              <a:rPr lang="en-US" sz="3100"/>
              <a:t>Docker Registry</a:t>
            </a:r>
          </a:p>
        </p:txBody>
      </p:sp>
      <p:sp>
        <p:nvSpPr>
          <p:cNvPr id="4" name="Text Placeholder 3"/>
          <p:cNvSpPr>
            <a:spLocks noGrp="1"/>
          </p:cNvSpPr>
          <p:nvPr>
            <p:ph type="body" sz="quarter" idx="12"/>
          </p:nvPr>
        </p:nvSpPr>
        <p:spPr>
          <a:xfrm>
            <a:off x="582042" y="3962400"/>
            <a:ext cx="4164583" cy="338554"/>
          </a:xfrm>
        </p:spPr>
        <p:txBody>
          <a:bodyPr wrap="square">
            <a:normAutofit/>
          </a:bodyPr>
          <a:lstStyle/>
          <a:p>
            <a:pPr>
              <a:spcAft>
                <a:spcPts val="600"/>
              </a:spcAft>
            </a:pPr>
            <a:r>
              <a:rPr lang="en-US"/>
              <a:t>Tim Oleson</a:t>
            </a:r>
          </a:p>
        </p:txBody>
      </p:sp>
    </p:spTree>
    <p:extLst>
      <p:ext uri="{BB962C8B-B14F-4D97-AF65-F5344CB8AC3E}">
        <p14:creationId xmlns:p14="http://schemas.microsoft.com/office/powerpoint/2010/main" val="253076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F1FB-C28F-4F92-9F7C-A87F9B7DAF4F}"/>
              </a:ext>
            </a:extLst>
          </p:cNvPr>
          <p:cNvSpPr>
            <a:spLocks noGrp="1"/>
          </p:cNvSpPr>
          <p:nvPr>
            <p:ph type="title"/>
          </p:nvPr>
        </p:nvSpPr>
        <p:spPr>
          <a:xfrm>
            <a:off x="588263" y="457200"/>
            <a:ext cx="11018520" cy="553998"/>
          </a:xfrm>
        </p:spPr>
        <p:txBody>
          <a:bodyPr vert="horz" wrap="square" lIns="0" tIns="0" rIns="0" bIns="0" rtlCol="0" anchor="t">
            <a:normAutofit/>
          </a:bodyPr>
          <a:lstStyle/>
          <a:p>
            <a:pPr>
              <a:lnSpc>
                <a:spcPct val="90000"/>
              </a:lnSpc>
            </a:pPr>
            <a:r>
              <a:rPr lang="en-US" sz="2000" b="0" kern="1200" cap="none" spc="-50" baseline="0">
                <a:ln w="3175">
                  <a:noFill/>
                </a:ln>
                <a:effectLst/>
                <a:latin typeface="+mj-lt"/>
                <a:ea typeface="+mn-ea"/>
                <a:cs typeface="Segoe UI" pitchFamily="34" charset="0"/>
              </a:rPr>
              <a:t>Docker Platform</a:t>
            </a:r>
            <a:br>
              <a:rPr lang="en-US" sz="2000" b="0" kern="1200" cap="none" spc="-50" baseline="0">
                <a:ln w="3175">
                  <a:noFill/>
                </a:ln>
                <a:effectLst/>
                <a:latin typeface="+mj-lt"/>
                <a:ea typeface="+mn-ea"/>
                <a:cs typeface="Segoe UI" pitchFamily="34" charset="0"/>
              </a:rPr>
            </a:br>
            <a:endParaRPr lang="en-US" sz="2000" b="0" kern="1200" cap="none" spc="-50" baseline="0">
              <a:ln w="3175">
                <a:noFill/>
              </a:ln>
              <a:effectLst/>
              <a:latin typeface="+mj-lt"/>
              <a:ea typeface="+mn-ea"/>
              <a:cs typeface="Segoe UI" pitchFamily="34" charset="0"/>
            </a:endParaRPr>
          </a:p>
        </p:txBody>
      </p:sp>
      <p:sp>
        <p:nvSpPr>
          <p:cNvPr id="5" name="TextBox 4">
            <a:extLst>
              <a:ext uri="{FF2B5EF4-FFF2-40B4-BE49-F238E27FC236}">
                <a16:creationId xmlns:a16="http://schemas.microsoft.com/office/drawing/2014/main" id="{CBB88C53-973F-4D8D-A697-476876CC9A17}"/>
              </a:ext>
            </a:extLst>
          </p:cNvPr>
          <p:cNvSpPr txBox="1"/>
          <p:nvPr/>
        </p:nvSpPr>
        <p:spPr>
          <a:xfrm>
            <a:off x="584200" y="1435100"/>
            <a:ext cx="5211763" cy="4833938"/>
          </a:xfrm>
          <a:prstGeom prst="rect">
            <a:avLst/>
          </a:prstGeom>
        </p:spPr>
        <p:txBody>
          <a:bodyPr vert="horz" wrap="square" lIns="0" tIns="0" rIns="0" bIns="0" rtlCol="0">
            <a:normAutofit/>
          </a:bodyPr>
          <a:lstStyle/>
          <a:p>
            <a:pPr defTabSz="932742">
              <a:spcBef>
                <a:spcPct val="20000"/>
              </a:spcBef>
              <a:buSzPct val="90000"/>
              <a:defRPr/>
            </a:pPr>
            <a:r>
              <a:rPr lang="en-US" sz="2800" b="1"/>
              <a:t>Docker Hub</a:t>
            </a:r>
          </a:p>
          <a:p>
            <a:pPr marL="806377" lvl="1" indent="-349194" defTabSz="932742">
              <a:spcBef>
                <a:spcPct val="20000"/>
              </a:spcBef>
              <a:buSzPct val="90000"/>
              <a:buFont typeface="Wingdings" panose="05000000000000000000" pitchFamily="2" charset="2"/>
              <a:buChar char=""/>
              <a:defRPr/>
            </a:pPr>
            <a:r>
              <a:rPr lang="en-US" sz="2800"/>
              <a:t>A online registry of Docker images</a:t>
            </a:r>
          </a:p>
          <a:p>
            <a:pPr defTabSz="932742">
              <a:spcBef>
                <a:spcPct val="20000"/>
              </a:spcBef>
              <a:buSzPct val="90000"/>
              <a:defRPr/>
            </a:pPr>
            <a:r>
              <a:rPr lang="en-US" sz="2800" b="1"/>
              <a:t>Docker Trusted Registry</a:t>
            </a:r>
          </a:p>
          <a:p>
            <a:pPr marL="806377" lvl="1" indent="-349194" defTabSz="932742">
              <a:spcBef>
                <a:spcPct val="20000"/>
              </a:spcBef>
              <a:buSzPct val="90000"/>
              <a:buFont typeface="Wingdings" panose="05000000000000000000" pitchFamily="2" charset="2"/>
              <a:buChar char=""/>
              <a:defRPr/>
            </a:pPr>
            <a:r>
              <a:rPr lang="en-US" sz="2800"/>
              <a:t>Private on-site Registry for Docker images</a:t>
            </a:r>
          </a:p>
          <a:p>
            <a:pPr defTabSz="932742">
              <a:spcBef>
                <a:spcPct val="20000"/>
              </a:spcBef>
              <a:buSzPct val="90000"/>
              <a:defRPr/>
            </a:pPr>
            <a:r>
              <a:rPr lang="en-US" sz="2800" b="1"/>
              <a:t>Azure Container Registry</a:t>
            </a:r>
          </a:p>
          <a:p>
            <a:pPr defTabSz="932742">
              <a:spcBef>
                <a:spcPct val="20000"/>
              </a:spcBef>
              <a:buSzPct val="90000"/>
              <a:defRPr/>
            </a:pPr>
            <a:endParaRPr lang="en-US" sz="2800"/>
          </a:p>
        </p:txBody>
      </p:sp>
      <p:pic>
        <p:nvPicPr>
          <p:cNvPr id="8" name="Picture 7">
            <a:extLst>
              <a:ext uri="{FF2B5EF4-FFF2-40B4-BE49-F238E27FC236}">
                <a16:creationId xmlns:a16="http://schemas.microsoft.com/office/drawing/2014/main" id="{F85EB3C3-EB4F-4836-AB61-9F85C87051FF}"/>
              </a:ext>
            </a:extLst>
          </p:cNvPr>
          <p:cNvPicPr>
            <a:picLocks noChangeAspect="1"/>
          </p:cNvPicPr>
          <p:nvPr/>
        </p:nvPicPr>
        <p:blipFill>
          <a:blip r:embed="rId2"/>
          <a:stretch>
            <a:fillRect/>
          </a:stretch>
        </p:blipFill>
        <p:spPr>
          <a:xfrm>
            <a:off x="6396039" y="1293339"/>
            <a:ext cx="5219700" cy="2988278"/>
          </a:xfrm>
          <a:prstGeom prst="rect">
            <a:avLst/>
          </a:prstGeom>
          <a:noFill/>
        </p:spPr>
      </p:pic>
    </p:spTree>
    <p:extLst>
      <p:ext uri="{BB962C8B-B14F-4D97-AF65-F5344CB8AC3E}">
        <p14:creationId xmlns:p14="http://schemas.microsoft.com/office/powerpoint/2010/main" val="3247173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1527-D8E7-4029-941E-11F458ED2159}"/>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Docker Registry </a:t>
            </a:r>
          </a:p>
        </p:txBody>
      </p:sp>
      <p:pic>
        <p:nvPicPr>
          <p:cNvPr id="5" name="Picture 2" descr="C:\Users\SteveLas\AppData\Local\Temp\SNAGHTML3b5266.PNG">
            <a:extLst>
              <a:ext uri="{FF2B5EF4-FFF2-40B4-BE49-F238E27FC236}">
                <a16:creationId xmlns:a16="http://schemas.microsoft.com/office/drawing/2014/main" id="{DA02C43E-2AA6-4647-A4E5-31EDEBD08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0550" y="1269654"/>
            <a:ext cx="5211763" cy="3140086"/>
          </a:xfrm>
          <a:prstGeom prst="rect">
            <a:avLst/>
          </a:prstGeom>
          <a:solidFill>
            <a:srgbClr val="FFFFFF"/>
          </a:solidFill>
        </p:spPr>
      </p:pic>
      <p:sp>
        <p:nvSpPr>
          <p:cNvPr id="4" name="Text Placeholder 3">
            <a:extLst>
              <a:ext uri="{FF2B5EF4-FFF2-40B4-BE49-F238E27FC236}">
                <a16:creationId xmlns:a16="http://schemas.microsoft.com/office/drawing/2014/main" id="{EBB33644-6CAD-4F6C-9B5C-D64407556CE9}"/>
              </a:ext>
            </a:extLst>
          </p:cNvPr>
          <p:cNvSpPr txBox="1">
            <a:spLocks/>
          </p:cNvSpPr>
          <p:nvPr/>
        </p:nvSpPr>
        <p:spPr>
          <a:xfrm>
            <a:off x="6389688" y="1435100"/>
            <a:ext cx="5219700" cy="483393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a:t>Stores docker images</a:t>
            </a:r>
          </a:p>
          <a:p>
            <a:pPr>
              <a:buFont typeface="Wingdings" panose="05000000000000000000" pitchFamily="2" charset="2"/>
              <a:buChar char=""/>
            </a:pPr>
            <a:r>
              <a:rPr lang="en-US"/>
              <a:t>Searchable</a:t>
            </a:r>
          </a:p>
          <a:p>
            <a:pPr>
              <a:buFont typeface="Wingdings" panose="05000000000000000000" pitchFamily="2" charset="2"/>
              <a:buChar char=""/>
            </a:pPr>
            <a:r>
              <a:rPr lang="en-US"/>
              <a:t>Public Registry – hub.docker.com</a:t>
            </a:r>
          </a:p>
          <a:p>
            <a:pPr>
              <a:buFont typeface="Wingdings" panose="05000000000000000000" pitchFamily="2" charset="2"/>
              <a:buChar char=""/>
            </a:pPr>
            <a:r>
              <a:rPr lang="en-US"/>
              <a:t>Private Registries – Instanced for you. E.g. Azure Container Registry </a:t>
            </a:r>
          </a:p>
          <a:p>
            <a:pPr>
              <a:buFont typeface="Wingdings" panose="05000000000000000000" pitchFamily="2" charset="2"/>
              <a:buChar char=""/>
            </a:pPr>
            <a:r>
              <a:rPr lang="en-US"/>
              <a:t>The Registry is open-source under the permissive Apache License </a:t>
            </a:r>
          </a:p>
        </p:txBody>
      </p:sp>
      <p:sp>
        <p:nvSpPr>
          <p:cNvPr id="6" name="TextBox 5">
            <a:extLst>
              <a:ext uri="{FF2B5EF4-FFF2-40B4-BE49-F238E27FC236}">
                <a16:creationId xmlns:a16="http://schemas.microsoft.com/office/drawing/2014/main" id="{7B01CA81-0F5B-4339-86B1-87B14F890B1C}"/>
              </a:ext>
            </a:extLst>
          </p:cNvPr>
          <p:cNvSpPr txBox="1"/>
          <p:nvPr/>
        </p:nvSpPr>
        <p:spPr>
          <a:xfrm>
            <a:off x="1175657" y="5780314"/>
            <a:ext cx="3298532" cy="307777"/>
          </a:xfrm>
          <a:prstGeom prst="rect">
            <a:avLst/>
          </a:prstGeom>
          <a:noFill/>
        </p:spPr>
        <p:txBody>
          <a:bodyPr wrap="none" lIns="0" tIns="0" rIns="0" bIns="0" rtlCol="0">
            <a:spAutoFit/>
          </a:bodyPr>
          <a:lstStyle/>
          <a:p>
            <a:pPr algn="l"/>
            <a:r>
              <a:rPr lang="en-US" sz="2000"/>
              <a:t>Get image of Azure Registry</a:t>
            </a:r>
          </a:p>
        </p:txBody>
      </p:sp>
    </p:spTree>
    <p:extLst>
      <p:ext uri="{BB962C8B-B14F-4D97-AF65-F5344CB8AC3E}">
        <p14:creationId xmlns:p14="http://schemas.microsoft.com/office/powerpoint/2010/main" val="1679752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BB0A-AE4E-4853-9668-1A0C392BF16C}"/>
              </a:ext>
            </a:extLst>
          </p:cNvPr>
          <p:cNvSpPr>
            <a:spLocks noGrp="1"/>
          </p:cNvSpPr>
          <p:nvPr>
            <p:ph type="title"/>
          </p:nvPr>
        </p:nvSpPr>
        <p:spPr/>
        <p:txBody>
          <a:bodyPr/>
          <a:lstStyle/>
          <a:p>
            <a:r>
              <a:rPr lang="en-US"/>
              <a:t>Azure Container Registry</a:t>
            </a:r>
          </a:p>
        </p:txBody>
      </p:sp>
      <p:sp>
        <p:nvSpPr>
          <p:cNvPr id="3" name="Content Placeholder 2">
            <a:extLst>
              <a:ext uri="{FF2B5EF4-FFF2-40B4-BE49-F238E27FC236}">
                <a16:creationId xmlns:a16="http://schemas.microsoft.com/office/drawing/2014/main" id="{49F4ACDD-6ED8-432A-AB77-1172B6256DD1}"/>
              </a:ext>
            </a:extLst>
          </p:cNvPr>
          <p:cNvSpPr>
            <a:spLocks noGrp="1"/>
          </p:cNvSpPr>
          <p:nvPr>
            <p:ph sz="quarter" idx="12"/>
          </p:nvPr>
        </p:nvSpPr>
        <p:spPr>
          <a:xfrm>
            <a:off x="584200" y="1435100"/>
            <a:ext cx="5211763" cy="2154436"/>
          </a:xfrm>
        </p:spPr>
        <p:txBody>
          <a:bodyPr/>
          <a:lstStyle/>
          <a:p>
            <a:r>
              <a:rPr lang="en-US"/>
              <a:t>Azure Container Registry is a managed Docker container registry service used for storing private Docker container images</a:t>
            </a:r>
          </a:p>
        </p:txBody>
      </p:sp>
      <p:pic>
        <p:nvPicPr>
          <p:cNvPr id="6" name="Content Placeholder 5">
            <a:extLst>
              <a:ext uri="{FF2B5EF4-FFF2-40B4-BE49-F238E27FC236}">
                <a16:creationId xmlns:a16="http://schemas.microsoft.com/office/drawing/2014/main" id="{6E8AE9DF-B262-43DE-A70E-28BF39F79534}"/>
              </a:ext>
            </a:extLst>
          </p:cNvPr>
          <p:cNvPicPr>
            <a:picLocks noGrp="1" noChangeAspect="1"/>
          </p:cNvPicPr>
          <p:nvPr>
            <p:ph sz="quarter" idx="13"/>
          </p:nvPr>
        </p:nvPicPr>
        <p:blipFill>
          <a:blip r:embed="rId3"/>
          <a:stretch>
            <a:fillRect/>
          </a:stretch>
        </p:blipFill>
        <p:spPr>
          <a:xfrm>
            <a:off x="6045200" y="1491124"/>
            <a:ext cx="5868988" cy="3866995"/>
          </a:xfrm>
        </p:spPr>
      </p:pic>
    </p:spTree>
    <p:extLst>
      <p:ext uri="{BB962C8B-B14F-4D97-AF65-F5344CB8AC3E}">
        <p14:creationId xmlns:p14="http://schemas.microsoft.com/office/powerpoint/2010/main" val="37791469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823C-98A7-4360-BE8E-0360EA5FC33F}"/>
              </a:ext>
            </a:extLst>
          </p:cNvPr>
          <p:cNvSpPr>
            <a:spLocks noGrp="1"/>
          </p:cNvSpPr>
          <p:nvPr>
            <p:ph type="title"/>
          </p:nvPr>
        </p:nvSpPr>
        <p:spPr>
          <a:xfrm>
            <a:off x="588263" y="2425541"/>
            <a:ext cx="4167887" cy="1107996"/>
          </a:xfrm>
        </p:spPr>
        <p:txBody>
          <a:bodyPr wrap="square" anchor="b">
            <a:normAutofit/>
          </a:bodyPr>
          <a:lstStyle/>
          <a:p>
            <a:r>
              <a:rPr lang="en-US"/>
              <a:t>Demo Docker Registry</a:t>
            </a:r>
          </a:p>
        </p:txBody>
      </p:sp>
      <p:sp>
        <p:nvSpPr>
          <p:cNvPr id="17" name="Text Placeholder 2">
            <a:extLst>
              <a:ext uri="{FF2B5EF4-FFF2-40B4-BE49-F238E27FC236}">
                <a16:creationId xmlns:a16="http://schemas.microsoft.com/office/drawing/2014/main" id="{C1E7B71B-3F12-45CF-8F21-E3589CF98100}"/>
              </a:ext>
            </a:extLst>
          </p:cNvPr>
          <p:cNvSpPr>
            <a:spLocks noGrp="1"/>
          </p:cNvSpPr>
          <p:nvPr>
            <p:ph type="body" sz="quarter" idx="12"/>
          </p:nvPr>
        </p:nvSpPr>
        <p:spPr>
          <a:xfrm>
            <a:off x="582042" y="3962400"/>
            <a:ext cx="4164583" cy="338554"/>
          </a:xfrm>
        </p:spPr>
        <p:txBody>
          <a:bodyPr/>
          <a:lstStyle/>
          <a:p>
            <a:r>
              <a:rPr lang="en-US" dirty="0"/>
              <a:t>Tim Oleson</a:t>
            </a:r>
          </a:p>
        </p:txBody>
      </p:sp>
      <p:pic>
        <p:nvPicPr>
          <p:cNvPr id="12" name="Picture 4" descr="CPU with binary numbers and blueprint">
            <a:extLst>
              <a:ext uri="{FF2B5EF4-FFF2-40B4-BE49-F238E27FC236}">
                <a16:creationId xmlns:a16="http://schemas.microsoft.com/office/drawing/2014/main" id="{AE06E2D6-DF1F-4163-8708-A6E1828B9624}"/>
              </a:ext>
            </a:extLst>
          </p:cNvPr>
          <p:cNvPicPr>
            <a:picLocks noChangeAspect="1"/>
          </p:cNvPicPr>
          <p:nvPr/>
        </p:nvPicPr>
        <p:blipFill rotWithShape="1">
          <a:blip r:embed="rId3"/>
          <a:srcRect l="24344" r="19406"/>
          <a:stretch/>
        </p:blipFill>
        <p:spPr>
          <a:xfrm>
            <a:off x="5334000" y="10"/>
            <a:ext cx="6858000" cy="6857990"/>
          </a:xfrm>
          <a:prstGeom prst="rect">
            <a:avLst/>
          </a:prstGeom>
          <a:noFill/>
        </p:spPr>
      </p:pic>
    </p:spTree>
    <p:extLst>
      <p:ext uri="{BB962C8B-B14F-4D97-AF65-F5344CB8AC3E}">
        <p14:creationId xmlns:p14="http://schemas.microsoft.com/office/powerpoint/2010/main" val="168879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823C-98A7-4360-BE8E-0360EA5FC33F}"/>
              </a:ext>
            </a:extLst>
          </p:cNvPr>
          <p:cNvSpPr>
            <a:spLocks noGrp="1"/>
          </p:cNvSpPr>
          <p:nvPr>
            <p:ph type="title"/>
          </p:nvPr>
        </p:nvSpPr>
        <p:spPr>
          <a:xfrm>
            <a:off x="588263" y="2425541"/>
            <a:ext cx="4167887" cy="1107996"/>
          </a:xfrm>
        </p:spPr>
        <p:txBody>
          <a:bodyPr wrap="square" anchor="b">
            <a:normAutofit/>
          </a:bodyPr>
          <a:lstStyle/>
          <a:p>
            <a:r>
              <a:rPr lang="en-US"/>
              <a:t>Docker Image Layers</a:t>
            </a:r>
          </a:p>
        </p:txBody>
      </p:sp>
      <p:sp>
        <p:nvSpPr>
          <p:cNvPr id="17" name="Text Placeholder 2">
            <a:extLst>
              <a:ext uri="{FF2B5EF4-FFF2-40B4-BE49-F238E27FC236}">
                <a16:creationId xmlns:a16="http://schemas.microsoft.com/office/drawing/2014/main" id="{C1E7B71B-3F12-45CF-8F21-E3589CF98100}"/>
              </a:ext>
            </a:extLst>
          </p:cNvPr>
          <p:cNvSpPr>
            <a:spLocks noGrp="1"/>
          </p:cNvSpPr>
          <p:nvPr>
            <p:ph type="body" sz="quarter" idx="12"/>
          </p:nvPr>
        </p:nvSpPr>
        <p:spPr>
          <a:xfrm>
            <a:off x="582042" y="3962400"/>
            <a:ext cx="4164583" cy="338554"/>
          </a:xfrm>
        </p:spPr>
        <p:txBody>
          <a:bodyPr/>
          <a:lstStyle/>
          <a:p>
            <a:endParaRPr lang="en-US"/>
          </a:p>
        </p:txBody>
      </p:sp>
      <p:pic>
        <p:nvPicPr>
          <p:cNvPr id="12" name="Picture 4" descr="CPU with binary numbers and blueprint">
            <a:extLst>
              <a:ext uri="{FF2B5EF4-FFF2-40B4-BE49-F238E27FC236}">
                <a16:creationId xmlns:a16="http://schemas.microsoft.com/office/drawing/2014/main" id="{AE06E2D6-DF1F-4163-8708-A6E1828B9624}"/>
              </a:ext>
            </a:extLst>
          </p:cNvPr>
          <p:cNvPicPr>
            <a:picLocks noChangeAspect="1"/>
          </p:cNvPicPr>
          <p:nvPr/>
        </p:nvPicPr>
        <p:blipFill rotWithShape="1">
          <a:blip r:embed="rId3"/>
          <a:srcRect l="24344" r="19406"/>
          <a:stretch/>
        </p:blipFill>
        <p:spPr>
          <a:xfrm>
            <a:off x="5334000" y="10"/>
            <a:ext cx="6858000" cy="6857990"/>
          </a:xfrm>
          <a:prstGeom prst="rect">
            <a:avLst/>
          </a:prstGeom>
          <a:noFill/>
        </p:spPr>
      </p:pic>
    </p:spTree>
    <p:extLst>
      <p:ext uri="{BB962C8B-B14F-4D97-AF65-F5344CB8AC3E}">
        <p14:creationId xmlns:p14="http://schemas.microsoft.com/office/powerpoint/2010/main" val="11060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6C83-F269-4723-A11C-9938E64A739C}"/>
              </a:ext>
            </a:extLst>
          </p:cNvPr>
          <p:cNvSpPr>
            <a:spLocks noGrp="1"/>
          </p:cNvSpPr>
          <p:nvPr>
            <p:ph type="title"/>
          </p:nvPr>
        </p:nvSpPr>
        <p:spPr/>
        <p:txBody>
          <a:bodyPr/>
          <a:lstStyle/>
          <a:p>
            <a:r>
              <a:rPr lang="en-US"/>
              <a:t>Docker Image</a:t>
            </a:r>
          </a:p>
        </p:txBody>
      </p:sp>
      <p:sp>
        <p:nvSpPr>
          <p:cNvPr id="3" name="Content Placeholder 2">
            <a:extLst>
              <a:ext uri="{FF2B5EF4-FFF2-40B4-BE49-F238E27FC236}">
                <a16:creationId xmlns:a16="http://schemas.microsoft.com/office/drawing/2014/main" id="{EAF4D408-050C-4100-8B1F-0553A4FEC13F}"/>
              </a:ext>
            </a:extLst>
          </p:cNvPr>
          <p:cNvSpPr>
            <a:spLocks noGrp="1"/>
          </p:cNvSpPr>
          <p:nvPr>
            <p:ph sz="quarter" idx="12"/>
          </p:nvPr>
        </p:nvSpPr>
        <p:spPr>
          <a:xfrm>
            <a:off x="584200" y="1435100"/>
            <a:ext cx="5211763" cy="3988784"/>
          </a:xfrm>
        </p:spPr>
        <p:txBody>
          <a:bodyPr/>
          <a:lstStyle/>
          <a:p>
            <a:r>
              <a:rPr lang="en-US" sz="1800"/>
              <a:t>A Docker image is built up from a series of layers. </a:t>
            </a:r>
          </a:p>
          <a:p>
            <a:endParaRPr lang="en-US" sz="1800"/>
          </a:p>
          <a:p>
            <a:r>
              <a:rPr lang="en-US" sz="1800"/>
              <a:t>Base platform OS image is provided by vendors like Microsoft for Windows OS image, Canonical for Ubuntu image etc. These images get published to </a:t>
            </a:r>
            <a:r>
              <a:rPr lang="en-US" sz="1800" err="1"/>
              <a:t>DockerHub</a:t>
            </a:r>
            <a:r>
              <a:rPr lang="en-US" sz="1800"/>
              <a:t>.</a:t>
            </a:r>
          </a:p>
          <a:p>
            <a:endParaRPr lang="en-US" sz="1800"/>
          </a:p>
          <a:p>
            <a:r>
              <a:rPr lang="en-US" sz="1800"/>
              <a:t>Each layer represents an instruction in the image’s </a:t>
            </a:r>
            <a:r>
              <a:rPr lang="en-US" sz="1800" err="1"/>
              <a:t>Dockerfile</a:t>
            </a:r>
            <a:r>
              <a:rPr lang="en-US" sz="1800"/>
              <a:t>. </a:t>
            </a:r>
          </a:p>
          <a:p>
            <a:endParaRPr lang="en-US" sz="1800"/>
          </a:p>
          <a:p>
            <a:r>
              <a:rPr lang="en-US" sz="1800"/>
              <a:t>Each layer except the last one is read-only. </a:t>
            </a:r>
          </a:p>
          <a:p>
            <a:endParaRPr lang="en-US" sz="1800"/>
          </a:p>
        </p:txBody>
      </p:sp>
      <p:pic>
        <p:nvPicPr>
          <p:cNvPr id="6" name="Content Placeholder 5">
            <a:extLst>
              <a:ext uri="{FF2B5EF4-FFF2-40B4-BE49-F238E27FC236}">
                <a16:creationId xmlns:a16="http://schemas.microsoft.com/office/drawing/2014/main" id="{E5E733CA-3767-402B-BB37-F5E765EFFDF3}"/>
              </a:ext>
            </a:extLst>
          </p:cNvPr>
          <p:cNvPicPr>
            <a:picLocks noGrp="1" noChangeAspect="1"/>
          </p:cNvPicPr>
          <p:nvPr>
            <p:ph sz="quarter" idx="13"/>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387083" y="1258900"/>
            <a:ext cx="5219700" cy="4227793"/>
          </a:xfrm>
          <a:prstGeom prst="rect">
            <a:avLst/>
          </a:prstGeom>
        </p:spPr>
      </p:pic>
    </p:spTree>
    <p:extLst>
      <p:ext uri="{BB962C8B-B14F-4D97-AF65-F5344CB8AC3E}">
        <p14:creationId xmlns:p14="http://schemas.microsoft.com/office/powerpoint/2010/main" val="39221362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F9A9-24F0-4AF6-B9FC-8A07298C6D6C}"/>
              </a:ext>
            </a:extLst>
          </p:cNvPr>
          <p:cNvSpPr>
            <a:spLocks noGrp="1"/>
          </p:cNvSpPr>
          <p:nvPr>
            <p:ph type="title"/>
          </p:nvPr>
        </p:nvSpPr>
        <p:spPr/>
        <p:txBody>
          <a:bodyPr/>
          <a:lstStyle/>
          <a:p>
            <a:r>
              <a:rPr lang="en-US" err="1"/>
              <a:t>Dockerfiles</a:t>
            </a:r>
            <a:endParaRPr lang="en-US"/>
          </a:p>
        </p:txBody>
      </p:sp>
      <p:sp>
        <p:nvSpPr>
          <p:cNvPr id="3" name="Content Placeholder 2">
            <a:extLst>
              <a:ext uri="{FF2B5EF4-FFF2-40B4-BE49-F238E27FC236}">
                <a16:creationId xmlns:a16="http://schemas.microsoft.com/office/drawing/2014/main" id="{29A27618-5D74-4E9C-B701-F90933EF2601}"/>
              </a:ext>
            </a:extLst>
          </p:cNvPr>
          <p:cNvSpPr>
            <a:spLocks noGrp="1"/>
          </p:cNvSpPr>
          <p:nvPr>
            <p:ph sz="quarter" idx="12"/>
          </p:nvPr>
        </p:nvSpPr>
        <p:spPr>
          <a:xfrm>
            <a:off x="584200" y="1435100"/>
            <a:ext cx="5211763" cy="4727448"/>
          </a:xfrm>
        </p:spPr>
        <p:txBody>
          <a:bodyPr/>
          <a:lstStyle/>
          <a:p>
            <a:r>
              <a:rPr lang="en-US" sz="1600"/>
              <a:t>Docker builds images automatically by reading the instructions from a </a:t>
            </a:r>
            <a:r>
              <a:rPr lang="en-US" sz="1600" err="1"/>
              <a:t>Dockerfile</a:t>
            </a:r>
            <a:r>
              <a:rPr lang="en-US" sz="1600"/>
              <a:t> -- a text file that contains all commands, in order, needed to build a given image. A </a:t>
            </a:r>
            <a:r>
              <a:rPr lang="en-US" sz="1600" err="1"/>
              <a:t>Dockerfile</a:t>
            </a:r>
            <a:r>
              <a:rPr lang="en-US" sz="1600"/>
              <a:t> adheres to a specific format and set of instructions which you can find at </a:t>
            </a:r>
            <a:r>
              <a:rPr lang="en-US" sz="1600" err="1"/>
              <a:t>Dockerfile</a:t>
            </a:r>
            <a:r>
              <a:rPr lang="en-US" sz="1600"/>
              <a:t> reference.</a:t>
            </a:r>
          </a:p>
          <a:p>
            <a:endParaRPr lang="en-US" sz="1600"/>
          </a:p>
          <a:p>
            <a:r>
              <a:rPr lang="en-US" sz="1600"/>
              <a:t>A Docker image consists of read-only layers each of which represents a </a:t>
            </a:r>
            <a:r>
              <a:rPr lang="en-US" sz="1600" err="1"/>
              <a:t>Dockerfile</a:t>
            </a:r>
            <a:r>
              <a:rPr lang="en-US" sz="1600"/>
              <a:t> instruction. The layers are stacked and each one is a delta of the changes from the previous layer. </a:t>
            </a:r>
          </a:p>
          <a:p>
            <a:endParaRPr lang="en-US" sz="1600"/>
          </a:p>
          <a:p>
            <a:r>
              <a:rPr lang="en-US" sz="1600"/>
              <a:t>When you run an image and generate a container, you add a new writable layer (the “container layer”) on top of the underlying layers. </a:t>
            </a:r>
          </a:p>
          <a:p>
            <a:endParaRPr lang="en-US" sz="1600"/>
          </a:p>
          <a:p>
            <a:r>
              <a:rPr lang="en-US" sz="1600"/>
              <a:t>All changes made to the running container, such as writing new files, modifying existing files, and deleting files, are written to this thin writable container layer.</a:t>
            </a:r>
          </a:p>
        </p:txBody>
      </p:sp>
      <p:sp>
        <p:nvSpPr>
          <p:cNvPr id="4" name="Content Placeholder 3">
            <a:extLst>
              <a:ext uri="{FF2B5EF4-FFF2-40B4-BE49-F238E27FC236}">
                <a16:creationId xmlns:a16="http://schemas.microsoft.com/office/drawing/2014/main" id="{F66E699A-F54C-4B9A-A70B-6F228D1496F6}"/>
              </a:ext>
            </a:extLst>
          </p:cNvPr>
          <p:cNvSpPr>
            <a:spLocks noGrp="1"/>
          </p:cNvSpPr>
          <p:nvPr>
            <p:ph sz="quarter" idx="13"/>
          </p:nvPr>
        </p:nvSpPr>
        <p:spPr>
          <a:xfrm>
            <a:off x="6389688" y="1435100"/>
            <a:ext cx="5219700" cy="4998291"/>
          </a:xfrm>
        </p:spPr>
        <p:txBody>
          <a:bodyPr/>
          <a:lstStyle/>
          <a:p>
            <a:pPr marL="0" indent="0">
              <a:buNone/>
            </a:pPr>
            <a:r>
              <a:rPr lang="en-US" sz="2800"/>
              <a:t>FROM ubuntu:18.04</a:t>
            </a:r>
          </a:p>
          <a:p>
            <a:pPr marL="0" indent="0">
              <a:buNone/>
            </a:pPr>
            <a:r>
              <a:rPr lang="en-US" sz="2800"/>
              <a:t>COPY . /app</a:t>
            </a:r>
          </a:p>
          <a:p>
            <a:pPr marL="0" indent="0">
              <a:buNone/>
            </a:pPr>
            <a:r>
              <a:rPr lang="en-US" sz="2800"/>
              <a:t>RUN make /app</a:t>
            </a:r>
          </a:p>
          <a:p>
            <a:pPr marL="0" indent="0">
              <a:buNone/>
            </a:pPr>
            <a:r>
              <a:rPr lang="en-US" sz="2800"/>
              <a:t>CMD python /app/app.py</a:t>
            </a:r>
          </a:p>
          <a:p>
            <a:pPr marL="0" indent="0">
              <a:buNone/>
            </a:pPr>
            <a:endParaRPr lang="en-US" sz="2800"/>
          </a:p>
          <a:p>
            <a:pPr marL="0" indent="0">
              <a:buNone/>
            </a:pPr>
            <a:r>
              <a:rPr lang="en-US" sz="2000"/>
              <a:t>Each instruction creates one layer:</a:t>
            </a:r>
          </a:p>
          <a:p>
            <a:r>
              <a:rPr lang="en-US" sz="1400"/>
              <a:t>FROM creates a layer from the ubuntu:18.04 Docker image.</a:t>
            </a:r>
          </a:p>
          <a:p>
            <a:r>
              <a:rPr lang="en-US" sz="1400"/>
              <a:t>COPY adds files from your Docker client’s current directory.</a:t>
            </a:r>
          </a:p>
          <a:p>
            <a:r>
              <a:rPr lang="en-US" sz="1400"/>
              <a:t>RUN builds your application with make.</a:t>
            </a:r>
          </a:p>
          <a:p>
            <a:r>
              <a:rPr lang="en-US" sz="1400"/>
              <a:t>CMD specifies what command to run within the container.</a:t>
            </a:r>
          </a:p>
          <a:p>
            <a:endParaRPr lang="en-US"/>
          </a:p>
        </p:txBody>
      </p:sp>
    </p:spTree>
    <p:extLst>
      <p:ext uri="{BB962C8B-B14F-4D97-AF65-F5344CB8AC3E}">
        <p14:creationId xmlns:p14="http://schemas.microsoft.com/office/powerpoint/2010/main" val="3344891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a:t>Building Custom Images</a:t>
            </a:r>
          </a:p>
        </p:txBody>
      </p:sp>
      <p:sp>
        <p:nvSpPr>
          <p:cNvPr id="5" name="Text Placeholder 4"/>
          <p:cNvSpPr>
            <a:spLocks noGrp="1"/>
          </p:cNvSpPr>
          <p:nvPr>
            <p:ph type="body" sz="quarter" idx="12"/>
          </p:nvPr>
        </p:nvSpPr>
        <p:spPr/>
        <p:txBody>
          <a:bodyPr/>
          <a:lstStyle/>
          <a:p>
            <a:r>
              <a:rPr lang="en-US"/>
              <a:t>Tim Oleson</a:t>
            </a:r>
          </a:p>
        </p:txBody>
      </p:sp>
    </p:spTree>
    <p:extLst>
      <p:ext uri="{BB962C8B-B14F-4D97-AF65-F5344CB8AC3E}">
        <p14:creationId xmlns:p14="http://schemas.microsoft.com/office/powerpoint/2010/main" val="22533796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Dockerfile</a:t>
            </a:r>
            <a:r>
              <a:rPr lang="en-US">
                <a:solidFill>
                  <a:schemeClr val="accent3"/>
                </a:solidFill>
              </a:rPr>
              <a:t> </a:t>
            </a:r>
            <a:endParaRPr lang="en-US" sz="3922">
              <a:solidFill>
                <a:schemeClr val="accent3"/>
              </a:solidFill>
            </a:endParaRPr>
          </a:p>
        </p:txBody>
      </p:sp>
      <p:sp>
        <p:nvSpPr>
          <p:cNvPr id="4" name="Text Placeholder 3"/>
          <p:cNvSpPr>
            <a:spLocks noGrp="1"/>
          </p:cNvSpPr>
          <p:nvPr>
            <p:ph type="body" sz="quarter" idx="10"/>
          </p:nvPr>
        </p:nvSpPr>
        <p:spPr>
          <a:xfrm>
            <a:off x="269242" y="1189500"/>
            <a:ext cx="8403147" cy="2703561"/>
          </a:xfrm>
        </p:spPr>
        <p:txBody>
          <a:bodyPr/>
          <a:lstStyle/>
          <a:p>
            <a:r>
              <a:rPr lang="en-US" sz="1800"/>
              <a:t>Text file with Docker commands in it to create a new image. You can think of it as a configuration file with set of instructions needed to assemble a new image. </a:t>
            </a:r>
          </a:p>
          <a:p>
            <a:endParaRPr lang="en-US" sz="1800"/>
          </a:p>
          <a:p>
            <a:r>
              <a:rPr lang="en-US" sz="1800"/>
              <a:t>Docker has a docker build command that parses </a:t>
            </a:r>
            <a:r>
              <a:rPr lang="en-US" sz="1800" err="1"/>
              <a:t>Dockerfile</a:t>
            </a:r>
            <a:r>
              <a:rPr lang="en-US" sz="1800"/>
              <a:t> to build a new container image.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966" y="4624234"/>
            <a:ext cx="3632714" cy="153917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3488" y="3745890"/>
            <a:ext cx="2015283" cy="266712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9464" y="4463041"/>
            <a:ext cx="3288236" cy="153917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0197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a:t>Containers </a:t>
            </a:r>
          </a:p>
        </p:txBody>
      </p:sp>
      <p:sp>
        <p:nvSpPr>
          <p:cNvPr id="5" name="Text Placeholder 4"/>
          <p:cNvSpPr>
            <a:spLocks noGrp="1"/>
          </p:cNvSpPr>
          <p:nvPr>
            <p:ph type="body" sz="quarter" idx="12"/>
          </p:nvPr>
        </p:nvSpPr>
        <p:spPr/>
        <p:txBody>
          <a:bodyPr/>
          <a:lstStyle/>
          <a:p>
            <a:r>
              <a:rPr lang="en-US"/>
              <a:t>Tim Oleson</a:t>
            </a:r>
          </a:p>
        </p:txBody>
      </p:sp>
    </p:spTree>
    <p:extLst>
      <p:ext uri="{BB962C8B-B14F-4D97-AF65-F5344CB8AC3E}">
        <p14:creationId xmlns:p14="http://schemas.microsoft.com/office/powerpoint/2010/main" val="18317120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a:t>
            </a:r>
            <a:r>
              <a:rPr lang="en-US" err="1"/>
              <a:t>Dockerfile</a:t>
            </a:r>
            <a:r>
              <a:rPr lang="en-US"/>
              <a:t> Instructions</a:t>
            </a:r>
          </a:p>
        </p:txBody>
      </p:sp>
      <p:sp>
        <p:nvSpPr>
          <p:cNvPr id="6" name="Text Placeholder 2"/>
          <p:cNvSpPr>
            <a:spLocks noGrp="1"/>
          </p:cNvSpPr>
          <p:nvPr>
            <p:ph type="body" sz="quarter" idx="10"/>
          </p:nvPr>
        </p:nvSpPr>
        <p:spPr>
          <a:xfrm>
            <a:off x="269241" y="1367245"/>
            <a:ext cx="5527953" cy="5744778"/>
          </a:xfrm>
        </p:spPr>
        <p:txBody>
          <a:bodyPr/>
          <a:lstStyle/>
          <a:p>
            <a:pPr marL="342782" indent="-342782" algn="just" defTabSz="914084">
              <a:defRPr/>
            </a:pPr>
            <a:r>
              <a:rPr lang="en-US" sz="1800" b="1"/>
              <a:t>FROM</a:t>
            </a:r>
            <a:r>
              <a:rPr lang="en-US" sz="1800"/>
              <a:t> instruction initializes a new build stage and sets the Base Image for subsequent instructions. </a:t>
            </a:r>
          </a:p>
          <a:p>
            <a:pPr marL="342782" indent="-342782" algn="just" defTabSz="914084">
              <a:defRPr/>
            </a:pPr>
            <a:endParaRPr lang="en-US" sz="1800"/>
          </a:p>
          <a:p>
            <a:pPr marL="342782" indent="-342782" algn="just" defTabSz="914084">
              <a:defRPr/>
            </a:pPr>
            <a:r>
              <a:rPr lang="en-US" sz="1800" b="1"/>
              <a:t>LABEL</a:t>
            </a:r>
            <a:r>
              <a:rPr lang="en-US" sz="1800"/>
              <a:t> is a key-value pair, stored as a string. You can specify multiple labels for an object, but each key-value pair must be unique within an object. </a:t>
            </a:r>
          </a:p>
          <a:p>
            <a:pPr marL="0" indent="0" algn="just" defTabSz="914084">
              <a:buNone/>
              <a:defRPr/>
            </a:pPr>
            <a:endParaRPr lang="en-US" sz="1800"/>
          </a:p>
          <a:p>
            <a:pPr marL="342782" indent="-342782" algn="just" defTabSz="914084">
              <a:defRPr/>
            </a:pPr>
            <a:r>
              <a:rPr lang="en-US" sz="1800" b="1"/>
              <a:t>RUN</a:t>
            </a:r>
            <a:r>
              <a:rPr lang="en-US" sz="1800"/>
              <a:t> will execute any commands in a new layer on top of the current image and commit the results.  </a:t>
            </a:r>
          </a:p>
          <a:p>
            <a:pPr marL="342782" indent="-342782" algn="just" defTabSz="914084">
              <a:defRPr/>
            </a:pPr>
            <a:endParaRPr lang="en-US" sz="1600"/>
          </a:p>
          <a:p>
            <a:pPr marL="342782" indent="-342782" algn="just" defTabSz="914084">
              <a:defRPr/>
            </a:pPr>
            <a:r>
              <a:rPr lang="en-US" sz="1600" b="1"/>
              <a:t>WORKDIR</a:t>
            </a:r>
            <a:r>
              <a:rPr lang="en-US" sz="1600"/>
              <a:t> instruction sets the working directory for any RUN, CMD, ENTRYPOINT, COPY and ADD  instructions that follow it.</a:t>
            </a:r>
          </a:p>
          <a:p>
            <a:pPr marL="342782" indent="-342782" algn="just" defTabSz="914084">
              <a:defRPr/>
            </a:pPr>
            <a:endParaRPr lang="en-US" sz="1764"/>
          </a:p>
          <a:p>
            <a:pPr marL="0" indent="0" algn="just" defTabSz="914084">
              <a:buNone/>
              <a:defRPr/>
            </a:pPr>
            <a:endParaRPr lang="en-US" sz="1961" kern="0"/>
          </a:p>
        </p:txBody>
      </p:sp>
      <p:sp>
        <p:nvSpPr>
          <p:cNvPr id="7" name="Text Placeholder 2"/>
          <p:cNvSpPr txBox="1">
            <a:spLocks/>
          </p:cNvSpPr>
          <p:nvPr/>
        </p:nvSpPr>
        <p:spPr>
          <a:xfrm>
            <a:off x="6131995" y="889131"/>
            <a:ext cx="5618185" cy="6758478"/>
          </a:xfrm>
          <a:prstGeom prst="rect">
            <a:avLst/>
          </a:prstGeom>
        </p:spPr>
        <p:txBody>
          <a:bodyPr vert="horz" wrap="square" lIns="143427" tIns="89643" rIns="143427" bIns="89643"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315" indent="-342315" algn="just" defTabSz="914084">
              <a:defRPr/>
            </a:pPr>
            <a:endParaRPr lang="en-US" sz="1961" b="1">
              <a:cs typeface="Segoe UI Light"/>
            </a:endParaRPr>
          </a:p>
          <a:p>
            <a:pPr marL="342315" indent="-342315" algn="just" defTabSz="914084">
              <a:defRPr/>
            </a:pPr>
            <a:r>
              <a:rPr lang="en-US" sz="1800" b="1"/>
              <a:t>ADD</a:t>
            </a:r>
            <a:r>
              <a:rPr lang="en-US" sz="1800"/>
              <a:t> instruction copies new files, directories or remote file URLs from &lt;</a:t>
            </a:r>
            <a:r>
              <a:rPr lang="en-US" sz="1800" err="1"/>
              <a:t>src</a:t>
            </a:r>
            <a:r>
              <a:rPr lang="en-US" sz="1800"/>
              <a:t>&gt; and adds them to the filesystem of the image at the path &lt;</a:t>
            </a:r>
            <a:r>
              <a:rPr lang="en-US" sz="1800" err="1"/>
              <a:t>dest</a:t>
            </a:r>
            <a:r>
              <a:rPr lang="en-US" sz="1800"/>
              <a:t>&gt;.</a:t>
            </a:r>
            <a:endParaRPr lang="en-US" sz="1800">
              <a:cs typeface="Segoe UI Light"/>
            </a:endParaRPr>
          </a:p>
          <a:p>
            <a:pPr marL="342315" indent="-342315" algn="just" defTabSz="914084">
              <a:defRPr/>
            </a:pPr>
            <a:endParaRPr lang="en-US" sz="1800">
              <a:cs typeface="Segoe UI Light"/>
            </a:endParaRPr>
          </a:p>
          <a:p>
            <a:pPr marL="342315" indent="-342315" algn="just" defTabSz="914084">
              <a:defRPr/>
            </a:pPr>
            <a:r>
              <a:rPr lang="en-US" sz="1800" b="1"/>
              <a:t>COPY</a:t>
            </a:r>
            <a:r>
              <a:rPr lang="en-US" sz="1800"/>
              <a:t> instruction copies new files or directories from &lt;</a:t>
            </a:r>
            <a:r>
              <a:rPr lang="en-US" sz="1800" err="1"/>
              <a:t>src</a:t>
            </a:r>
            <a:r>
              <a:rPr lang="en-US" sz="1800"/>
              <a:t>&gt; and adds them to the filesystem of the container at the path &lt;</a:t>
            </a:r>
            <a:r>
              <a:rPr lang="en-US" sz="1800" err="1"/>
              <a:t>dest</a:t>
            </a:r>
            <a:r>
              <a:rPr lang="en-US" sz="1800"/>
              <a:t>&gt;.</a:t>
            </a:r>
            <a:endParaRPr lang="en-US" sz="1800">
              <a:cs typeface="Segoe UI Light"/>
            </a:endParaRPr>
          </a:p>
          <a:p>
            <a:pPr marL="0" indent="0" algn="just" defTabSz="914084">
              <a:buNone/>
              <a:defRPr/>
            </a:pPr>
            <a:endParaRPr lang="en-US" sz="1800" b="1"/>
          </a:p>
          <a:p>
            <a:pPr marL="342315" indent="-342315" algn="just" defTabSz="914084">
              <a:defRPr/>
            </a:pPr>
            <a:r>
              <a:rPr lang="en-US" sz="1800" b="1"/>
              <a:t>CMD </a:t>
            </a:r>
            <a:r>
              <a:rPr lang="en-US" sz="1800"/>
              <a:t>provide defaults for an executing container. These defaults can include an executable. </a:t>
            </a:r>
            <a:endParaRPr lang="en-US" sz="1800">
              <a:cs typeface="Segoe UI Light"/>
            </a:endParaRPr>
          </a:p>
          <a:p>
            <a:pPr marL="342315" indent="-342315" algn="just" defTabSz="914084">
              <a:defRPr/>
            </a:pPr>
            <a:endParaRPr lang="en-US" sz="1800" b="1">
              <a:cs typeface="Segoe UI Light"/>
            </a:endParaRPr>
          </a:p>
          <a:p>
            <a:pPr marL="342315" indent="-342315" algn="just" defTabSz="914084">
              <a:defRPr/>
            </a:pPr>
            <a:r>
              <a:rPr lang="en-US" sz="1800" b="1"/>
              <a:t>ENTRYPOINT </a:t>
            </a:r>
            <a:r>
              <a:rPr lang="en-US" sz="1800"/>
              <a:t>allows you to configure a container that will run as an executable.</a:t>
            </a:r>
            <a:endParaRPr lang="en-US" sz="1800">
              <a:cs typeface="Segoe UI Light"/>
            </a:endParaRPr>
          </a:p>
          <a:p>
            <a:pPr marL="342315" indent="-342315" algn="just" defTabSz="914084">
              <a:defRPr/>
            </a:pPr>
            <a:endParaRPr lang="en-US" sz="1800">
              <a:cs typeface="Segoe UI Light"/>
            </a:endParaRPr>
          </a:p>
          <a:p>
            <a:pPr marL="342315" indent="-342315" algn="just" defTabSz="914084">
              <a:defRPr/>
            </a:pPr>
            <a:r>
              <a:rPr lang="en-US" sz="1800" b="1"/>
              <a:t>EXPOSE</a:t>
            </a:r>
            <a:r>
              <a:rPr lang="en-US" sz="1800"/>
              <a:t> instruction informs Docker that the container listens on the specified network port(s).</a:t>
            </a:r>
            <a:endParaRPr lang="en-US" sz="1800" b="1">
              <a:cs typeface="Segoe UI Light"/>
            </a:endParaRPr>
          </a:p>
          <a:p>
            <a:pPr marL="342315" indent="-342315" defTabSz="914084">
              <a:defRPr/>
            </a:pPr>
            <a:endParaRPr lang="en-US" sz="1961">
              <a:cs typeface="Segoe UI Light"/>
            </a:endParaRPr>
          </a:p>
        </p:txBody>
      </p:sp>
    </p:spTree>
    <p:extLst>
      <p:ext uri="{BB962C8B-B14F-4D97-AF65-F5344CB8AC3E}">
        <p14:creationId xmlns:p14="http://schemas.microsoft.com/office/powerpoint/2010/main" val="5282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67246"/>
            <a:ext cx="7470207" cy="3403560"/>
          </a:xfrm>
        </p:spPr>
        <p:txBody>
          <a:bodyPr/>
          <a:lstStyle/>
          <a:p>
            <a:pPr marL="342782" indent="-342782" algn="just" defTabSz="914084">
              <a:defRPr/>
            </a:pPr>
            <a:r>
              <a:rPr lang="en-US" sz="1800"/>
              <a:t>A Tag name is a string value that you can use to distinguish versions of your Docker images so you can preserve older copies or variants of a primary build.</a:t>
            </a:r>
          </a:p>
          <a:p>
            <a:endParaRPr lang="en-US" sz="1800"/>
          </a:p>
          <a:p>
            <a:r>
              <a:rPr lang="en-US" sz="1800"/>
              <a:t>You can group your images together using names and tags (if you  don’t provide any tag default value of latest is assumed)</a:t>
            </a:r>
          </a:p>
          <a:p>
            <a:pPr marL="342782" indent="-342782" algn="just" defTabSz="914084">
              <a:defRPr/>
            </a:pPr>
            <a:endParaRPr lang="en-US" sz="1961" kern="0"/>
          </a:p>
        </p:txBody>
      </p:sp>
      <p:sp>
        <p:nvSpPr>
          <p:cNvPr id="2" name="Title 1"/>
          <p:cNvSpPr>
            <a:spLocks noGrp="1"/>
          </p:cNvSpPr>
          <p:nvPr>
            <p:ph type="title"/>
          </p:nvPr>
        </p:nvSpPr>
        <p:spPr/>
        <p:txBody>
          <a:bodyPr/>
          <a:lstStyle/>
          <a:p>
            <a:r>
              <a:rPr lang="en-US"/>
              <a:t>Image Tags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53" y="3595457"/>
            <a:ext cx="2558768" cy="25754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8194" y="1098545"/>
            <a:ext cx="2221432" cy="29499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8507" y="3502409"/>
            <a:ext cx="1573084" cy="274939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8560" y="3595457"/>
            <a:ext cx="2727758" cy="2563299"/>
          </a:xfrm>
          <a:prstGeom prst="rect">
            <a:avLst/>
          </a:prstGeom>
        </p:spPr>
      </p:pic>
    </p:spTree>
    <p:extLst>
      <p:ext uri="{BB962C8B-B14F-4D97-AF65-F5344CB8AC3E}">
        <p14:creationId xmlns:p14="http://schemas.microsoft.com/office/powerpoint/2010/main" val="45296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A93B-9E9E-4ED5-AD07-19D9AC8B6B08}"/>
              </a:ext>
            </a:extLst>
          </p:cNvPr>
          <p:cNvSpPr>
            <a:spLocks noGrp="1"/>
          </p:cNvSpPr>
          <p:nvPr>
            <p:ph type="title"/>
          </p:nvPr>
        </p:nvSpPr>
        <p:spPr/>
        <p:txBody>
          <a:bodyPr/>
          <a:lstStyle/>
          <a:p>
            <a:r>
              <a:rPr lang="en-US"/>
              <a:t>Docker Tags</a:t>
            </a:r>
          </a:p>
        </p:txBody>
      </p:sp>
      <p:sp>
        <p:nvSpPr>
          <p:cNvPr id="3" name="Content Placeholder 2">
            <a:extLst>
              <a:ext uri="{FF2B5EF4-FFF2-40B4-BE49-F238E27FC236}">
                <a16:creationId xmlns:a16="http://schemas.microsoft.com/office/drawing/2014/main" id="{493D18CF-92EA-4799-B752-19AE76B75DD0}"/>
              </a:ext>
            </a:extLst>
          </p:cNvPr>
          <p:cNvSpPr>
            <a:spLocks noGrp="1"/>
          </p:cNvSpPr>
          <p:nvPr>
            <p:ph sz="quarter" idx="10"/>
          </p:nvPr>
        </p:nvSpPr>
        <p:spPr>
          <a:xfrm>
            <a:off x="2450475" y="2581848"/>
            <a:ext cx="11018838" cy="947952"/>
          </a:xfrm>
        </p:spPr>
        <p:txBody>
          <a:bodyPr/>
          <a:lstStyle/>
          <a:p>
            <a:pPr marL="0" indent="0">
              <a:buNone/>
            </a:pPr>
            <a:r>
              <a:rPr lang="en-US" sz="2800" b="1" kern="1200">
                <a:solidFill>
                  <a:schemeClr val="tx1"/>
                </a:solidFill>
                <a:effectLst/>
                <a:latin typeface="Segoe UI Light" pitchFamily="34" charset="0"/>
                <a:ea typeface="+mn-ea"/>
                <a:cs typeface="+mn-cs"/>
              </a:rPr>
              <a:t>   docker -t </a:t>
            </a:r>
            <a:r>
              <a:rPr lang="en-US" sz="2800" b="1" kern="1200">
                <a:solidFill>
                  <a:srgbClr val="FF0000"/>
                </a:solidFill>
                <a:effectLst/>
                <a:latin typeface="Segoe UI Light" pitchFamily="34" charset="0"/>
                <a:ea typeface="+mn-ea"/>
                <a:cs typeface="+mn-cs"/>
              </a:rPr>
              <a:t>gapacr.azurecr.io</a:t>
            </a:r>
            <a:r>
              <a:rPr lang="en-US" sz="2800" b="1" kern="1200">
                <a:solidFill>
                  <a:schemeClr val="tx1"/>
                </a:solidFill>
                <a:effectLst/>
                <a:latin typeface="Segoe UI Light" pitchFamily="34" charset="0"/>
                <a:ea typeface="+mn-ea"/>
                <a:cs typeface="+mn-cs"/>
              </a:rPr>
              <a:t>/</a:t>
            </a:r>
            <a:r>
              <a:rPr lang="en-US" sz="2800" b="1" kern="1200">
                <a:solidFill>
                  <a:schemeClr val="tx2">
                    <a:lumMod val="60000"/>
                    <a:lumOff val="40000"/>
                  </a:schemeClr>
                </a:solidFill>
                <a:effectLst/>
                <a:latin typeface="Segoe UI Light" pitchFamily="34" charset="0"/>
                <a:ea typeface="+mn-ea"/>
                <a:cs typeface="+mn-cs"/>
              </a:rPr>
              <a:t>aspnetapp</a:t>
            </a:r>
            <a:r>
              <a:rPr lang="en-US" sz="2800" b="1" kern="1200">
                <a:solidFill>
                  <a:schemeClr val="tx1"/>
                </a:solidFill>
                <a:effectLst/>
                <a:latin typeface="Segoe UI Light" pitchFamily="34" charset="0"/>
                <a:ea typeface="+mn-ea"/>
                <a:cs typeface="+mn-cs"/>
              </a:rPr>
              <a:t>:</a:t>
            </a:r>
            <a:r>
              <a:rPr lang="en-US" sz="2800" b="1" kern="1200">
                <a:solidFill>
                  <a:srgbClr val="107C10"/>
                </a:solidFill>
                <a:effectLst/>
                <a:latin typeface="Segoe UI Light" pitchFamily="34" charset="0"/>
                <a:ea typeface="+mn-ea"/>
                <a:cs typeface="+mn-cs"/>
              </a:rPr>
              <a:t>v1</a:t>
            </a:r>
          </a:p>
          <a:p>
            <a:endParaRPr lang="en-US"/>
          </a:p>
        </p:txBody>
      </p:sp>
      <p:grpSp>
        <p:nvGrpSpPr>
          <p:cNvPr id="13" name="Group 12">
            <a:extLst>
              <a:ext uri="{FF2B5EF4-FFF2-40B4-BE49-F238E27FC236}">
                <a16:creationId xmlns:a16="http://schemas.microsoft.com/office/drawing/2014/main" id="{C39CCFE3-3418-4DFA-A922-3E4662F7E1D8}"/>
              </a:ext>
            </a:extLst>
          </p:cNvPr>
          <p:cNvGrpSpPr/>
          <p:nvPr/>
        </p:nvGrpSpPr>
        <p:grpSpPr>
          <a:xfrm>
            <a:off x="4182255" y="3200400"/>
            <a:ext cx="2375941" cy="329400"/>
            <a:chOff x="2315980" y="2053652"/>
            <a:chExt cx="2375941" cy="329400"/>
          </a:xfrm>
        </p:grpSpPr>
        <p:cxnSp>
          <p:nvCxnSpPr>
            <p:cNvPr id="8" name="Straight Connector 7">
              <a:extLst>
                <a:ext uri="{FF2B5EF4-FFF2-40B4-BE49-F238E27FC236}">
                  <a16:creationId xmlns:a16="http://schemas.microsoft.com/office/drawing/2014/main" id="{5286C34A-DA80-4F23-A41D-A0E2BA81FFA1}"/>
                </a:ext>
              </a:extLst>
            </p:cNvPr>
            <p:cNvCxnSpPr/>
            <p:nvPr/>
          </p:nvCxnSpPr>
          <p:spPr>
            <a:xfrm>
              <a:off x="2323475" y="2053652"/>
              <a:ext cx="0" cy="32940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CF190A-718E-481E-8369-B1F4326C9D54}"/>
                </a:ext>
              </a:extLst>
            </p:cNvPr>
            <p:cNvCxnSpPr/>
            <p:nvPr/>
          </p:nvCxnSpPr>
          <p:spPr>
            <a:xfrm>
              <a:off x="2315980" y="2383052"/>
              <a:ext cx="236844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7EFE1F-483E-4529-A907-081275D2CA68}"/>
                </a:ext>
              </a:extLst>
            </p:cNvPr>
            <p:cNvCxnSpPr/>
            <p:nvPr/>
          </p:nvCxnSpPr>
          <p:spPr>
            <a:xfrm flipV="1">
              <a:off x="4691921" y="2053652"/>
              <a:ext cx="0" cy="32940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29C2855-5D2F-4B75-B12C-B7FB9FF97CB0}"/>
              </a:ext>
            </a:extLst>
          </p:cNvPr>
          <p:cNvGrpSpPr/>
          <p:nvPr/>
        </p:nvGrpSpPr>
        <p:grpSpPr>
          <a:xfrm>
            <a:off x="6775563" y="3192521"/>
            <a:ext cx="1506919" cy="329400"/>
            <a:chOff x="2315980" y="2053652"/>
            <a:chExt cx="2375941" cy="329400"/>
          </a:xfrm>
        </p:grpSpPr>
        <p:cxnSp>
          <p:nvCxnSpPr>
            <p:cNvPr id="15" name="Straight Connector 14">
              <a:extLst>
                <a:ext uri="{FF2B5EF4-FFF2-40B4-BE49-F238E27FC236}">
                  <a16:creationId xmlns:a16="http://schemas.microsoft.com/office/drawing/2014/main" id="{6677CF3B-50A2-4396-A4F8-1A8EAAA66E88}"/>
                </a:ext>
              </a:extLst>
            </p:cNvPr>
            <p:cNvCxnSpPr/>
            <p:nvPr/>
          </p:nvCxnSpPr>
          <p:spPr>
            <a:xfrm>
              <a:off x="2323475" y="2053652"/>
              <a:ext cx="0" cy="32940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EBE829-DC10-4140-B6A2-085587F4A8CC}"/>
                </a:ext>
              </a:extLst>
            </p:cNvPr>
            <p:cNvCxnSpPr/>
            <p:nvPr/>
          </p:nvCxnSpPr>
          <p:spPr>
            <a:xfrm>
              <a:off x="2315980" y="2383052"/>
              <a:ext cx="236844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289F91-9211-463C-B9CB-C70D5753418C}"/>
                </a:ext>
              </a:extLst>
            </p:cNvPr>
            <p:cNvCxnSpPr/>
            <p:nvPr/>
          </p:nvCxnSpPr>
          <p:spPr>
            <a:xfrm flipV="1">
              <a:off x="4691921" y="2053652"/>
              <a:ext cx="0" cy="32940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266DB25-39A5-48A1-8035-DF3C34923FC2}"/>
              </a:ext>
            </a:extLst>
          </p:cNvPr>
          <p:cNvGrpSpPr/>
          <p:nvPr/>
        </p:nvGrpSpPr>
        <p:grpSpPr>
          <a:xfrm>
            <a:off x="8379511" y="3200400"/>
            <a:ext cx="269814" cy="329400"/>
            <a:chOff x="2315980" y="2053652"/>
            <a:chExt cx="2375941" cy="329400"/>
          </a:xfrm>
        </p:grpSpPr>
        <p:cxnSp>
          <p:nvCxnSpPr>
            <p:cNvPr id="19" name="Straight Connector 18">
              <a:extLst>
                <a:ext uri="{FF2B5EF4-FFF2-40B4-BE49-F238E27FC236}">
                  <a16:creationId xmlns:a16="http://schemas.microsoft.com/office/drawing/2014/main" id="{B64664A9-579B-4B5E-A0EE-FFB00364DD9D}"/>
                </a:ext>
              </a:extLst>
            </p:cNvPr>
            <p:cNvCxnSpPr/>
            <p:nvPr/>
          </p:nvCxnSpPr>
          <p:spPr>
            <a:xfrm>
              <a:off x="2323475" y="2053652"/>
              <a:ext cx="0" cy="32940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3D45201-A738-4EAE-9049-62528ABF2E29}"/>
                </a:ext>
              </a:extLst>
            </p:cNvPr>
            <p:cNvCxnSpPr/>
            <p:nvPr/>
          </p:nvCxnSpPr>
          <p:spPr>
            <a:xfrm>
              <a:off x="2315980" y="2383052"/>
              <a:ext cx="236844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1EAD09-7E08-4452-9330-BAD85F30926D}"/>
                </a:ext>
              </a:extLst>
            </p:cNvPr>
            <p:cNvCxnSpPr/>
            <p:nvPr/>
          </p:nvCxnSpPr>
          <p:spPr>
            <a:xfrm flipV="1">
              <a:off x="4691921" y="2053652"/>
              <a:ext cx="0" cy="32940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D1567AE-15B9-4291-B784-9533A4A5527A}"/>
              </a:ext>
            </a:extLst>
          </p:cNvPr>
          <p:cNvSpPr txBox="1"/>
          <p:nvPr/>
        </p:nvSpPr>
        <p:spPr>
          <a:xfrm>
            <a:off x="4189750" y="3642319"/>
            <a:ext cx="1811330" cy="307777"/>
          </a:xfrm>
          <a:prstGeom prst="rect">
            <a:avLst/>
          </a:prstGeom>
          <a:noFill/>
        </p:spPr>
        <p:txBody>
          <a:bodyPr wrap="none" lIns="0" tIns="0" rIns="0" bIns="0" rtlCol="0">
            <a:spAutoFit/>
          </a:bodyPr>
          <a:lstStyle/>
          <a:p>
            <a:pPr algn="l"/>
            <a:r>
              <a:rPr lang="en-US" sz="2000">
                <a:solidFill>
                  <a:srgbClr val="FF0000"/>
                </a:solidFill>
              </a:rPr>
              <a:t>Hub/Registry ID</a:t>
            </a:r>
          </a:p>
        </p:txBody>
      </p:sp>
      <p:sp>
        <p:nvSpPr>
          <p:cNvPr id="23" name="TextBox 22">
            <a:extLst>
              <a:ext uri="{FF2B5EF4-FFF2-40B4-BE49-F238E27FC236}">
                <a16:creationId xmlns:a16="http://schemas.microsoft.com/office/drawing/2014/main" id="{52822AEC-7BFB-4A64-939A-B915B3252CCA}"/>
              </a:ext>
            </a:extLst>
          </p:cNvPr>
          <p:cNvSpPr txBox="1"/>
          <p:nvPr/>
        </p:nvSpPr>
        <p:spPr>
          <a:xfrm>
            <a:off x="6775563" y="3642319"/>
            <a:ext cx="1284904" cy="307777"/>
          </a:xfrm>
          <a:prstGeom prst="rect">
            <a:avLst/>
          </a:prstGeom>
          <a:noFill/>
        </p:spPr>
        <p:txBody>
          <a:bodyPr wrap="none" lIns="0" tIns="0" rIns="0" bIns="0" rtlCol="0">
            <a:spAutoFit/>
          </a:bodyPr>
          <a:lstStyle/>
          <a:p>
            <a:pPr algn="l"/>
            <a:r>
              <a:rPr lang="en-US" sz="2000">
                <a:solidFill>
                  <a:schemeClr val="tx2">
                    <a:lumMod val="60000"/>
                    <a:lumOff val="40000"/>
                  </a:schemeClr>
                </a:solidFill>
              </a:rPr>
              <a:t>Repo name</a:t>
            </a:r>
          </a:p>
        </p:txBody>
      </p:sp>
      <p:sp>
        <p:nvSpPr>
          <p:cNvPr id="24" name="TextBox 23">
            <a:extLst>
              <a:ext uri="{FF2B5EF4-FFF2-40B4-BE49-F238E27FC236}">
                <a16:creationId xmlns:a16="http://schemas.microsoft.com/office/drawing/2014/main" id="{E4F17AAC-851F-49D6-9A78-7BC7FCC305EC}"/>
              </a:ext>
            </a:extLst>
          </p:cNvPr>
          <p:cNvSpPr txBox="1"/>
          <p:nvPr/>
        </p:nvSpPr>
        <p:spPr>
          <a:xfrm>
            <a:off x="8379511" y="3642319"/>
            <a:ext cx="1407437" cy="307777"/>
          </a:xfrm>
          <a:prstGeom prst="rect">
            <a:avLst/>
          </a:prstGeom>
          <a:noFill/>
        </p:spPr>
        <p:txBody>
          <a:bodyPr wrap="none" lIns="0" tIns="0" rIns="0" bIns="0" rtlCol="0">
            <a:spAutoFit/>
          </a:bodyPr>
          <a:lstStyle/>
          <a:p>
            <a:pPr algn="l"/>
            <a:r>
              <a:rPr lang="en-US" sz="2000">
                <a:solidFill>
                  <a:srgbClr val="107C10"/>
                </a:solidFill>
              </a:rPr>
              <a:t>Image name</a:t>
            </a:r>
          </a:p>
        </p:txBody>
      </p:sp>
    </p:spTree>
    <p:extLst>
      <p:ext uri="{BB962C8B-B14F-4D97-AF65-F5344CB8AC3E}">
        <p14:creationId xmlns:p14="http://schemas.microsoft.com/office/powerpoint/2010/main" val="1774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F2C8-A4F5-43D2-BB47-9FF377FA0D05}"/>
              </a:ext>
            </a:extLst>
          </p:cNvPr>
          <p:cNvSpPr>
            <a:spLocks noGrp="1"/>
          </p:cNvSpPr>
          <p:nvPr>
            <p:ph type="title"/>
          </p:nvPr>
        </p:nvSpPr>
        <p:spPr/>
        <p:txBody>
          <a:bodyPr/>
          <a:lstStyle/>
          <a:p>
            <a:r>
              <a:rPr lang="en-US" dirty="0"/>
              <a:t>Docker Demo File</a:t>
            </a:r>
          </a:p>
        </p:txBody>
      </p:sp>
      <p:sp>
        <p:nvSpPr>
          <p:cNvPr id="5" name="TextBox 4">
            <a:extLst>
              <a:ext uri="{FF2B5EF4-FFF2-40B4-BE49-F238E27FC236}">
                <a16:creationId xmlns:a16="http://schemas.microsoft.com/office/drawing/2014/main" id="{99FACE5C-BAAE-498E-9B4A-4AC81883F818}"/>
              </a:ext>
            </a:extLst>
          </p:cNvPr>
          <p:cNvSpPr txBox="1"/>
          <p:nvPr/>
        </p:nvSpPr>
        <p:spPr>
          <a:xfrm>
            <a:off x="3943388" y="1404580"/>
            <a:ext cx="6760028" cy="4701287"/>
          </a:xfrm>
          <a:prstGeom prst="rect">
            <a:avLst/>
          </a:prstGeom>
          <a:noFill/>
        </p:spPr>
        <p:txBody>
          <a:bodyPr wrap="square">
            <a:spAutoFit/>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 https://hub.docker.com/_/microsoft-dotnet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FROM </a:t>
            </a:r>
            <a:r>
              <a:rPr lang="en-US" sz="1400" b="0" kern="1200" dirty="0">
                <a:solidFill>
                  <a:schemeClr val="tx1"/>
                </a:solidFill>
                <a:effectLst/>
                <a:latin typeface="Segoe UI Light" pitchFamily="34" charset="0"/>
                <a:ea typeface="+mn-ea"/>
                <a:cs typeface="+mn-cs"/>
              </a:rPr>
              <a:t>mcr.microsoft.com/dotnet/sdk:5.0 AS build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WORKDIR </a:t>
            </a:r>
            <a:r>
              <a:rPr lang="en-US" sz="1400" b="0" kern="1200" dirty="0">
                <a:solidFill>
                  <a:schemeClr val="tx1"/>
                </a:solidFill>
                <a:effectLst/>
                <a:latin typeface="Segoe UI Light" pitchFamily="34" charset="0"/>
                <a:ea typeface="+mn-ea"/>
                <a:cs typeface="+mn-cs"/>
              </a:rPr>
              <a:t>/source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4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 copy </a:t>
            </a:r>
            <a:r>
              <a:rPr lang="en-US" sz="1400" b="1" kern="1200" dirty="0" err="1">
                <a:solidFill>
                  <a:schemeClr val="tx1"/>
                </a:solidFill>
                <a:effectLst/>
                <a:latin typeface="Segoe UI Light" pitchFamily="34" charset="0"/>
                <a:ea typeface="+mn-ea"/>
                <a:cs typeface="+mn-cs"/>
              </a:rPr>
              <a:t>csproj</a:t>
            </a:r>
            <a:r>
              <a:rPr lang="en-US" sz="1400" b="1" kern="1200" dirty="0">
                <a:solidFill>
                  <a:schemeClr val="tx1"/>
                </a:solidFill>
                <a:effectLst/>
                <a:latin typeface="Segoe UI Light" pitchFamily="34" charset="0"/>
                <a:ea typeface="+mn-ea"/>
                <a:cs typeface="+mn-cs"/>
              </a:rPr>
              <a:t> and restore as distinct layers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COPY </a:t>
            </a:r>
            <a:r>
              <a:rPr lang="en-US" sz="1400" b="0" kern="1200" dirty="0">
                <a:solidFill>
                  <a:schemeClr val="tx1"/>
                </a:solidFill>
                <a:effectLst/>
                <a:latin typeface="Segoe UI Light" pitchFamily="34" charset="0"/>
                <a:ea typeface="+mn-ea"/>
                <a:cs typeface="+mn-cs"/>
              </a:rPr>
              <a:t>*.</a:t>
            </a:r>
            <a:r>
              <a:rPr lang="en-US" sz="1400" b="0" kern="1200" dirty="0" err="1">
                <a:solidFill>
                  <a:schemeClr val="tx1"/>
                </a:solidFill>
                <a:effectLst/>
                <a:latin typeface="Segoe UI Light" pitchFamily="34" charset="0"/>
                <a:ea typeface="+mn-ea"/>
                <a:cs typeface="+mn-cs"/>
              </a:rPr>
              <a:t>sln</a:t>
            </a:r>
            <a:r>
              <a:rPr lang="en-US" sz="1400" b="0" kern="1200" dirty="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COPY </a:t>
            </a:r>
            <a:r>
              <a:rPr lang="en-US" sz="1400" b="0" kern="1200" dirty="0" err="1">
                <a:solidFill>
                  <a:schemeClr val="tx1"/>
                </a:solidFill>
                <a:effectLst/>
                <a:latin typeface="Segoe UI Light" pitchFamily="34" charset="0"/>
                <a:ea typeface="+mn-ea"/>
                <a:cs typeface="+mn-cs"/>
              </a:rPr>
              <a:t>aspnetapp</a:t>
            </a:r>
            <a:r>
              <a:rPr lang="en-US" sz="1400" b="0" kern="1200" dirty="0">
                <a:solidFill>
                  <a:schemeClr val="tx1"/>
                </a:solidFill>
                <a:effectLst/>
                <a:latin typeface="Segoe UI Light" pitchFamily="34" charset="0"/>
                <a:ea typeface="+mn-ea"/>
                <a:cs typeface="+mn-cs"/>
              </a:rPr>
              <a:t>/*.</a:t>
            </a:r>
            <a:r>
              <a:rPr lang="en-US" sz="1400" b="0" kern="1200" dirty="0" err="1">
                <a:solidFill>
                  <a:schemeClr val="tx1"/>
                </a:solidFill>
                <a:effectLst/>
                <a:latin typeface="Segoe UI Light" pitchFamily="34" charset="0"/>
                <a:ea typeface="+mn-ea"/>
                <a:cs typeface="+mn-cs"/>
              </a:rPr>
              <a:t>csproj</a:t>
            </a:r>
            <a:r>
              <a:rPr lang="en-US" sz="1400" b="0" kern="1200" dirty="0">
                <a:solidFill>
                  <a:schemeClr val="tx1"/>
                </a:solidFill>
                <a:effectLst/>
                <a:latin typeface="Segoe UI Light" pitchFamily="34" charset="0"/>
                <a:ea typeface="+mn-ea"/>
                <a:cs typeface="+mn-cs"/>
              </a:rPr>
              <a:t> ./</a:t>
            </a:r>
            <a:r>
              <a:rPr lang="en-US" sz="1400" b="0" kern="1200" dirty="0" err="1">
                <a:solidFill>
                  <a:schemeClr val="tx1"/>
                </a:solidFill>
                <a:effectLst/>
                <a:latin typeface="Segoe UI Light" pitchFamily="34" charset="0"/>
                <a:ea typeface="+mn-ea"/>
                <a:cs typeface="+mn-cs"/>
              </a:rPr>
              <a:t>aspnetapp</a:t>
            </a:r>
            <a:r>
              <a:rPr lang="en-US" sz="1400" b="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RUN </a:t>
            </a:r>
            <a:r>
              <a:rPr lang="en-US" sz="1400" b="0" kern="1200" dirty="0">
                <a:solidFill>
                  <a:schemeClr val="tx1"/>
                </a:solidFill>
                <a:effectLst/>
                <a:latin typeface="Segoe UI Light" pitchFamily="34" charset="0"/>
                <a:ea typeface="+mn-ea"/>
                <a:cs typeface="+mn-cs"/>
              </a:rPr>
              <a:t>dotnet restore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4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 copy everything else and build app</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COPY </a:t>
            </a:r>
            <a:r>
              <a:rPr lang="en-US" sz="1400" b="0" kern="1200" dirty="0" err="1">
                <a:solidFill>
                  <a:schemeClr val="tx1"/>
                </a:solidFill>
                <a:effectLst/>
                <a:latin typeface="Segoe UI Light" pitchFamily="34" charset="0"/>
                <a:ea typeface="+mn-ea"/>
                <a:cs typeface="+mn-cs"/>
              </a:rPr>
              <a:t>aspnetapp</a:t>
            </a:r>
            <a:r>
              <a:rPr lang="en-US" sz="1400" b="0" kern="1200" dirty="0">
                <a:solidFill>
                  <a:schemeClr val="tx1"/>
                </a:solidFill>
                <a:effectLst/>
                <a:latin typeface="Segoe UI Light" pitchFamily="34" charset="0"/>
                <a:ea typeface="+mn-ea"/>
                <a:cs typeface="+mn-cs"/>
              </a:rPr>
              <a:t>/. ./</a:t>
            </a:r>
            <a:r>
              <a:rPr lang="en-US" sz="1400" b="0" kern="1200" dirty="0" err="1">
                <a:solidFill>
                  <a:schemeClr val="tx1"/>
                </a:solidFill>
                <a:effectLst/>
                <a:latin typeface="Segoe UI Light" pitchFamily="34" charset="0"/>
                <a:ea typeface="+mn-ea"/>
                <a:cs typeface="+mn-cs"/>
              </a:rPr>
              <a:t>aspnetapp</a:t>
            </a:r>
            <a:r>
              <a:rPr lang="en-US" sz="1400" b="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WORKDIR </a:t>
            </a:r>
            <a:r>
              <a:rPr lang="en-US" sz="1400" b="0" kern="1200" dirty="0">
                <a:solidFill>
                  <a:schemeClr val="tx1"/>
                </a:solidFill>
                <a:effectLst/>
                <a:latin typeface="Segoe UI Light" pitchFamily="34" charset="0"/>
                <a:ea typeface="+mn-ea"/>
                <a:cs typeface="+mn-cs"/>
              </a:rPr>
              <a:t>/source/</a:t>
            </a:r>
            <a:r>
              <a:rPr lang="en-US" sz="1400" b="0" kern="1200" dirty="0" err="1">
                <a:solidFill>
                  <a:schemeClr val="tx1"/>
                </a:solidFill>
                <a:effectLst/>
                <a:latin typeface="Segoe UI Light" pitchFamily="34" charset="0"/>
                <a:ea typeface="+mn-ea"/>
                <a:cs typeface="+mn-cs"/>
              </a:rPr>
              <a:t>aspnetapp</a:t>
            </a:r>
            <a:endParaRPr lang="en-US" sz="1400" b="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RUN </a:t>
            </a:r>
            <a:r>
              <a:rPr lang="en-US" sz="1400" b="0" kern="1200" dirty="0">
                <a:solidFill>
                  <a:schemeClr val="tx1"/>
                </a:solidFill>
                <a:effectLst/>
                <a:latin typeface="Segoe UI Light" pitchFamily="34" charset="0"/>
                <a:ea typeface="+mn-ea"/>
                <a:cs typeface="+mn-cs"/>
              </a:rPr>
              <a:t>dotnet publish -c release -o /app --no-restore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4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 final stage/image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FROM </a:t>
            </a:r>
            <a:r>
              <a:rPr lang="en-US" sz="1400" b="0" kern="1200" dirty="0">
                <a:solidFill>
                  <a:schemeClr val="tx1"/>
                </a:solidFill>
                <a:effectLst/>
                <a:latin typeface="Segoe UI Light" pitchFamily="34" charset="0"/>
                <a:ea typeface="+mn-ea"/>
                <a:cs typeface="+mn-cs"/>
              </a:rPr>
              <a:t>mcr.microsoft.com/dotnet/aspnet:5.0</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WORKDIR </a:t>
            </a:r>
            <a:r>
              <a:rPr lang="en-US" sz="1400" b="0" kern="1200" dirty="0">
                <a:solidFill>
                  <a:schemeClr val="tx1"/>
                </a:solidFill>
                <a:effectLst/>
                <a:latin typeface="Segoe UI Light" pitchFamily="34" charset="0"/>
                <a:ea typeface="+mn-ea"/>
                <a:cs typeface="+mn-cs"/>
              </a:rPr>
              <a:t>/app</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COPY </a:t>
            </a:r>
            <a:r>
              <a:rPr lang="en-US" sz="1400" b="0" kern="1200" dirty="0">
                <a:solidFill>
                  <a:schemeClr val="tx1"/>
                </a:solidFill>
                <a:effectLst/>
                <a:latin typeface="Segoe UI Light" pitchFamily="34" charset="0"/>
                <a:ea typeface="+mn-ea"/>
                <a:cs typeface="+mn-cs"/>
              </a:rPr>
              <a:t>--from=build /app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kern="1200" dirty="0">
                <a:solidFill>
                  <a:schemeClr val="tx1"/>
                </a:solidFill>
                <a:effectLst/>
                <a:latin typeface="Segoe UI Light" pitchFamily="34" charset="0"/>
                <a:ea typeface="+mn-ea"/>
                <a:cs typeface="+mn-cs"/>
              </a:rPr>
              <a:t>ENTRYPOINT </a:t>
            </a:r>
            <a:r>
              <a:rPr lang="en-US" sz="1400" b="0" kern="1200" dirty="0">
                <a:solidFill>
                  <a:schemeClr val="tx1"/>
                </a:solidFill>
                <a:effectLst/>
                <a:latin typeface="Segoe UI Light" pitchFamily="34" charset="0"/>
                <a:ea typeface="+mn-ea"/>
                <a:cs typeface="+mn-cs"/>
              </a:rPr>
              <a:t>["dotnet", "aspnetapp.dll"]</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400" b="1"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22839422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88263" y="1871544"/>
            <a:ext cx="4167887" cy="1661993"/>
          </a:xfrm>
        </p:spPr>
        <p:txBody>
          <a:bodyPr/>
          <a:lstStyle/>
          <a:p>
            <a:r>
              <a:rPr lang="en-US"/>
              <a:t>Demonstration:  </a:t>
            </a:r>
            <a:br>
              <a:rPr lang="en-US"/>
            </a:br>
            <a:r>
              <a:rPr lang="en-US" err="1"/>
              <a:t>Dockerfile</a:t>
            </a:r>
            <a:r>
              <a:rPr lang="en-US"/>
              <a:t> and Docker Build</a:t>
            </a:r>
          </a:p>
        </p:txBody>
      </p:sp>
      <p:sp>
        <p:nvSpPr>
          <p:cNvPr id="2" name="Text Placeholder 1">
            <a:extLst>
              <a:ext uri="{FF2B5EF4-FFF2-40B4-BE49-F238E27FC236}">
                <a16:creationId xmlns:a16="http://schemas.microsoft.com/office/drawing/2014/main" id="{B61A3328-C72E-4110-B20C-257FD3FDE11F}"/>
              </a:ext>
            </a:extLst>
          </p:cNvPr>
          <p:cNvSpPr>
            <a:spLocks noGrp="1"/>
          </p:cNvSpPr>
          <p:nvPr>
            <p:ph type="body" sz="quarter" idx="12"/>
          </p:nvPr>
        </p:nvSpPr>
        <p:spPr/>
        <p:txBody>
          <a:bodyPr/>
          <a:lstStyle/>
          <a:p>
            <a:r>
              <a:rPr lang="en-US"/>
              <a:t>Tim Oleson</a:t>
            </a:r>
          </a:p>
        </p:txBody>
      </p:sp>
      <p:pic>
        <p:nvPicPr>
          <p:cNvPr id="4" name="Picture Placeholder 3"/>
          <p:cNvPicPr>
            <a:picLocks noGrp="1" noChangeAspect="1"/>
          </p:cNvPicPr>
          <p:nvPr>
            <p:ph type="pic" sz="quarter" idx="4294967295"/>
          </p:nvPr>
        </p:nvPicPr>
        <p:blipFill>
          <a:blip r:embed="rId3"/>
          <a:srcRect l="20120" r="20120"/>
          <a:stretch>
            <a:fillRect/>
          </a:stretch>
        </p:blipFill>
        <p:spPr>
          <a:xfrm>
            <a:off x="6097588" y="0"/>
            <a:ext cx="6094412" cy="6856413"/>
          </a:xfrm>
        </p:spPr>
      </p:pic>
    </p:spTree>
    <p:extLst>
      <p:ext uri="{BB962C8B-B14F-4D97-AF65-F5344CB8AC3E}">
        <p14:creationId xmlns:p14="http://schemas.microsoft.com/office/powerpoint/2010/main" val="193299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3E4D-FFDF-4A01-8451-4B2093B84A61}"/>
              </a:ext>
            </a:extLst>
          </p:cNvPr>
          <p:cNvSpPr>
            <a:spLocks noGrp="1"/>
          </p:cNvSpPr>
          <p:nvPr>
            <p:ph type="title"/>
          </p:nvPr>
        </p:nvSpPr>
        <p:spPr>
          <a:xfrm>
            <a:off x="588263" y="2979539"/>
            <a:ext cx="4167887" cy="553998"/>
          </a:xfrm>
        </p:spPr>
        <p:txBody>
          <a:bodyPr/>
          <a:lstStyle/>
          <a:p>
            <a:r>
              <a:rPr lang="en-US"/>
              <a:t>Questions</a:t>
            </a:r>
          </a:p>
        </p:txBody>
      </p:sp>
      <p:sp>
        <p:nvSpPr>
          <p:cNvPr id="3" name="Text Placeholder 2">
            <a:extLst>
              <a:ext uri="{FF2B5EF4-FFF2-40B4-BE49-F238E27FC236}">
                <a16:creationId xmlns:a16="http://schemas.microsoft.com/office/drawing/2014/main" id="{5BB06F08-CAA6-4CE2-A6A1-6099E3F85AD8}"/>
              </a:ext>
            </a:extLst>
          </p:cNvPr>
          <p:cNvSpPr>
            <a:spLocks noGrp="1"/>
          </p:cNvSpPr>
          <p:nvPr>
            <p:ph type="body" sz="quarter" idx="12"/>
          </p:nvPr>
        </p:nvSpPr>
        <p:spPr/>
        <p:txBody>
          <a:bodyPr/>
          <a:lstStyle/>
          <a:p>
            <a:r>
              <a:rPr lang="en-US"/>
              <a:t>Tim Oleson</a:t>
            </a:r>
          </a:p>
        </p:txBody>
      </p:sp>
    </p:spTree>
    <p:extLst>
      <p:ext uri="{BB962C8B-B14F-4D97-AF65-F5344CB8AC3E}">
        <p14:creationId xmlns:p14="http://schemas.microsoft.com/office/powerpoint/2010/main" val="118489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a:t>Software code layout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0" y="1436688"/>
            <a:ext cx="3788358" cy="446148"/>
          </a:xfrm>
        </p:spPr>
        <p:txBody>
          <a:bodyPr/>
          <a:lstStyle/>
          <a:p>
            <a:r>
              <a:rPr lang="en-US"/>
              <a:t>main.js</a:t>
            </a:r>
          </a:p>
        </p:txBody>
      </p:sp>
      <p:sp>
        <p:nvSpPr>
          <p:cNvPr id="5" name="Text Placeholder 4"/>
          <p:cNvSpPr>
            <a:spLocks noGrp="1"/>
          </p:cNvSpPr>
          <p:nvPr>
            <p:ph type="body" sz="quarter" idx="10"/>
          </p:nvPr>
        </p:nvSpPr>
        <p:spPr>
          <a:xfrm>
            <a:off x="588963" y="2098675"/>
            <a:ext cx="11017250" cy="2141484"/>
          </a:xfrm>
        </p:spPr>
        <p:txBody>
          <a:bodyPr/>
          <a:lstStyle/>
          <a:p>
            <a:r>
              <a:rPr lang="en-US" sz="2399">
                <a:solidFill>
                  <a:srgbClr val="0000FF"/>
                </a:solidFill>
              </a:rPr>
              <a:t>async</a:t>
            </a:r>
            <a:r>
              <a:rPr lang="en-US" sz="2399"/>
              <a:t> </a:t>
            </a:r>
            <a:r>
              <a:rPr lang="en-US" sz="2399">
                <a:solidFill>
                  <a:srgbClr val="795E26"/>
                </a:solidFill>
              </a:rPr>
              <a:t>loadHeroes</a:t>
            </a:r>
            <a:r>
              <a:rPr lang="en-US" sz="2399"/>
              <a:t>() {</a:t>
            </a:r>
          </a:p>
          <a:p>
            <a:r>
              <a:rPr lang="en-US" sz="2399"/>
              <a:t>  </a:t>
            </a:r>
            <a:r>
              <a:rPr lang="en-US" sz="2399">
                <a:solidFill>
                  <a:srgbClr val="0000FF"/>
                </a:solidFill>
              </a:rPr>
              <a:t>this</a:t>
            </a:r>
            <a:r>
              <a:rPr lang="en-US" sz="2399"/>
              <a:t>.</a:t>
            </a:r>
            <a:r>
              <a:rPr lang="en-US" sz="2399">
                <a:solidFill>
                  <a:srgbClr val="001080"/>
                </a:solidFill>
              </a:rPr>
              <a:t>message</a:t>
            </a:r>
            <a:r>
              <a:rPr lang="en-US" sz="2399"/>
              <a:t> = </a:t>
            </a:r>
            <a:r>
              <a:rPr lang="en-US" sz="2399">
                <a:solidFill>
                  <a:srgbClr val="A31515"/>
                </a:solidFill>
              </a:rPr>
              <a:t>'getting the heroes, please be patient'</a:t>
            </a:r>
            <a:r>
              <a:rPr lang="en-US" sz="2399"/>
              <a:t>;</a:t>
            </a:r>
          </a:p>
          <a:p>
            <a:r>
              <a:rPr lang="en-US" sz="2399"/>
              <a:t>  </a:t>
            </a:r>
            <a:r>
              <a:rPr lang="en-US" sz="2399">
                <a:solidFill>
                  <a:srgbClr val="AF00DB"/>
                </a:solidFill>
              </a:rPr>
              <a:t>await</a:t>
            </a:r>
            <a:r>
              <a:rPr lang="en-US" sz="2399"/>
              <a:t> </a:t>
            </a:r>
            <a:r>
              <a:rPr lang="en-US" sz="2399">
                <a:solidFill>
                  <a:srgbClr val="0000FF"/>
                </a:solidFill>
              </a:rPr>
              <a:t>this</a:t>
            </a:r>
            <a:r>
              <a:rPr lang="en-US" sz="2399"/>
              <a:t>.</a:t>
            </a:r>
            <a:r>
              <a:rPr lang="en-US" sz="2399">
                <a:solidFill>
                  <a:srgbClr val="795E26"/>
                </a:solidFill>
              </a:rPr>
              <a:t>getHeroesAction</a:t>
            </a:r>
            <a:r>
              <a:rPr lang="en-US" sz="2399"/>
              <a:t>();</a:t>
            </a:r>
          </a:p>
          <a:p>
            <a:r>
              <a:rPr lang="en-US" sz="2399"/>
              <a:t>  </a:t>
            </a:r>
            <a:r>
              <a:rPr lang="en-US" sz="2399">
                <a:solidFill>
                  <a:srgbClr val="0000FF"/>
                </a:solidFill>
              </a:rPr>
              <a:t>this</a:t>
            </a:r>
            <a:r>
              <a:rPr lang="en-US" sz="2399"/>
              <a:t>.</a:t>
            </a:r>
            <a:r>
              <a:rPr lang="en-US" sz="2399">
                <a:solidFill>
                  <a:srgbClr val="001080"/>
                </a:solidFill>
              </a:rPr>
              <a:t>message</a:t>
            </a:r>
            <a:r>
              <a:rPr lang="en-US" sz="2399"/>
              <a:t> = </a:t>
            </a:r>
            <a:r>
              <a:rPr lang="en-US" sz="2399">
                <a:solidFill>
                  <a:srgbClr val="A31515"/>
                </a:solidFill>
              </a:rPr>
              <a:t>''</a:t>
            </a:r>
            <a:r>
              <a:rPr lang="en-US" sz="2399"/>
              <a:t>;</a:t>
            </a:r>
          </a:p>
          <a:p>
            <a:r>
              <a:rPr lang="en-US" sz="2399"/>
              <a:t>},</a:t>
            </a:r>
          </a:p>
        </p:txBody>
      </p:sp>
    </p:spTree>
    <p:extLst>
      <p:ext uri="{BB962C8B-B14F-4D97-AF65-F5344CB8AC3E}">
        <p14:creationId xmlns:p14="http://schemas.microsoft.com/office/powerpoint/2010/main" val="3210331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117777"/>
          </a:xfrm>
        </p:spPr>
        <p:txBody>
          <a:bodyPr/>
          <a:lstStyle/>
          <a:p>
            <a:pPr algn="l"/>
            <a:r>
              <a:rPr lang="en-US" sz="2000" b="1" i="0">
                <a:solidFill>
                  <a:srgbClr val="171717"/>
                </a:solidFill>
                <a:effectLst/>
                <a:latin typeface="Segoe UI" panose="020B0502040204020203" pitchFamily="34" charset="0"/>
              </a:rPr>
              <a:t>What is Docker?</a:t>
            </a:r>
          </a:p>
          <a:p>
            <a:r>
              <a:rPr lang="en-US" sz="2000" b="1">
                <a:solidFill>
                  <a:srgbClr val="171717"/>
                </a:solidFill>
                <a:latin typeface="Segoe UI" panose="020B0502040204020203" pitchFamily="34" charset="0"/>
              </a:rPr>
              <a:t>Introduction to Docker Containers</a:t>
            </a:r>
          </a:p>
          <a:p>
            <a:r>
              <a:rPr lang="en-US" sz="2000" b="1">
                <a:solidFill>
                  <a:srgbClr val="171717"/>
                </a:solidFill>
                <a:latin typeface="Segoe UI" panose="020B0502040204020203" pitchFamily="34" charset="0"/>
              </a:rPr>
              <a:t>Creating Containers</a:t>
            </a:r>
          </a:p>
          <a:p>
            <a:r>
              <a:rPr lang="en-US" sz="2000" b="1">
                <a:solidFill>
                  <a:srgbClr val="171717"/>
                </a:solidFill>
                <a:latin typeface="Segoe UI" panose="020B0502040204020203" pitchFamily="34" charset="0"/>
              </a:rPr>
              <a:t>Docker Layers</a:t>
            </a:r>
          </a:p>
          <a:p>
            <a:r>
              <a:rPr lang="en-US" sz="2000" b="1">
                <a:solidFill>
                  <a:srgbClr val="171717"/>
                </a:solidFill>
                <a:latin typeface="Segoe UI" panose="020B0502040204020203" pitchFamily="34" charset="0"/>
              </a:rPr>
              <a:t>Building Custom Images</a:t>
            </a:r>
          </a:p>
          <a:p>
            <a:pPr marL="0" indent="0">
              <a:buNone/>
            </a:pPr>
            <a:br>
              <a:rPr lang="en-US" b="0" i="0">
                <a:effectLst/>
                <a:latin typeface="Segoe UI" panose="020B0502040204020203" pitchFamily="34" charset="0"/>
              </a:rPr>
            </a:br>
            <a:endParaRPr lang="en-US"/>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B0DB-435C-4519-9117-0E32EEA80AB9}"/>
              </a:ext>
            </a:extLst>
          </p:cNvPr>
          <p:cNvSpPr>
            <a:spLocks noGrp="1"/>
          </p:cNvSpPr>
          <p:nvPr>
            <p:ph type="title"/>
          </p:nvPr>
        </p:nvSpPr>
        <p:spPr/>
        <p:txBody>
          <a:bodyPr/>
          <a:lstStyle/>
          <a:p>
            <a:r>
              <a:rPr lang="en-US"/>
              <a:t>What is Docker?</a:t>
            </a:r>
          </a:p>
        </p:txBody>
      </p:sp>
      <p:sp>
        <p:nvSpPr>
          <p:cNvPr id="3" name="Text Placeholder 2">
            <a:extLst>
              <a:ext uri="{FF2B5EF4-FFF2-40B4-BE49-F238E27FC236}">
                <a16:creationId xmlns:a16="http://schemas.microsoft.com/office/drawing/2014/main" id="{60E4EF09-C08A-4DF1-8B55-8E5E6A17631A}"/>
              </a:ext>
            </a:extLst>
          </p:cNvPr>
          <p:cNvSpPr>
            <a:spLocks noGrp="1"/>
          </p:cNvSpPr>
          <p:nvPr>
            <p:ph type="body" sz="quarter" idx="10"/>
          </p:nvPr>
        </p:nvSpPr>
        <p:spPr>
          <a:xfrm>
            <a:off x="586390" y="1434370"/>
            <a:ext cx="11018520" cy="1895904"/>
          </a:xfrm>
        </p:spPr>
        <p:txBody>
          <a:bodyPr/>
          <a:lstStyle/>
          <a:p>
            <a:r>
              <a:rPr lang="en-US"/>
              <a:t>open-source project for automating the deployment of applications as portable, self-sufficient containers </a:t>
            </a:r>
          </a:p>
          <a:p>
            <a:r>
              <a:rPr lang="en-US"/>
              <a:t>run on the cloud or on-premises. </a:t>
            </a:r>
          </a:p>
          <a:p>
            <a:endParaRPr lang="en-US"/>
          </a:p>
        </p:txBody>
      </p:sp>
      <p:pic>
        <p:nvPicPr>
          <p:cNvPr id="5" name="Picture 4">
            <a:extLst>
              <a:ext uri="{FF2B5EF4-FFF2-40B4-BE49-F238E27FC236}">
                <a16:creationId xmlns:a16="http://schemas.microsoft.com/office/drawing/2014/main" id="{BC45BC5A-374B-4089-BA7E-7D1D4E07BE86}"/>
              </a:ext>
            </a:extLst>
          </p:cNvPr>
          <p:cNvPicPr>
            <a:picLocks noChangeAspect="1"/>
          </p:cNvPicPr>
          <p:nvPr/>
        </p:nvPicPr>
        <p:blipFill>
          <a:blip r:embed="rId2"/>
          <a:stretch>
            <a:fillRect/>
          </a:stretch>
        </p:blipFill>
        <p:spPr>
          <a:xfrm>
            <a:off x="2751048" y="3045380"/>
            <a:ext cx="6355505" cy="3074411"/>
          </a:xfrm>
          <a:prstGeom prst="rect">
            <a:avLst/>
          </a:prstGeom>
        </p:spPr>
      </p:pic>
    </p:spTree>
    <p:extLst>
      <p:ext uri="{BB962C8B-B14F-4D97-AF65-F5344CB8AC3E}">
        <p14:creationId xmlns:p14="http://schemas.microsoft.com/office/powerpoint/2010/main" val="5119623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B0DB-435C-4519-9117-0E32EEA80AB9}"/>
              </a:ext>
            </a:extLst>
          </p:cNvPr>
          <p:cNvSpPr>
            <a:spLocks noGrp="1"/>
          </p:cNvSpPr>
          <p:nvPr>
            <p:ph type="title"/>
          </p:nvPr>
        </p:nvSpPr>
        <p:spPr/>
        <p:txBody>
          <a:bodyPr/>
          <a:lstStyle/>
          <a:p>
            <a:r>
              <a:rPr lang="en-US"/>
              <a:t>Docker Vocabulary</a:t>
            </a:r>
          </a:p>
        </p:txBody>
      </p:sp>
      <p:sp>
        <p:nvSpPr>
          <p:cNvPr id="3" name="Text Placeholder 2">
            <a:extLst>
              <a:ext uri="{FF2B5EF4-FFF2-40B4-BE49-F238E27FC236}">
                <a16:creationId xmlns:a16="http://schemas.microsoft.com/office/drawing/2014/main" id="{60E4EF09-C08A-4DF1-8B55-8E5E6A17631A}"/>
              </a:ext>
            </a:extLst>
          </p:cNvPr>
          <p:cNvSpPr>
            <a:spLocks noGrp="1"/>
          </p:cNvSpPr>
          <p:nvPr>
            <p:ph type="body" sz="quarter" idx="10"/>
          </p:nvPr>
        </p:nvSpPr>
        <p:spPr>
          <a:xfrm>
            <a:off x="586390" y="1434370"/>
            <a:ext cx="11018520" cy="4912114"/>
          </a:xfrm>
        </p:spPr>
        <p:txBody>
          <a:bodyPr/>
          <a:lstStyle/>
          <a:p>
            <a:r>
              <a:rPr lang="en-US" b="1"/>
              <a:t>Host</a:t>
            </a:r>
            <a:r>
              <a:rPr lang="en-US"/>
              <a:t>		A VM running the Docker Daemon to host a collection of 		Docker Containers</a:t>
            </a:r>
          </a:p>
          <a:p>
            <a:r>
              <a:rPr lang="en-US" b="1"/>
              <a:t>Client</a:t>
            </a:r>
            <a:r>
              <a:rPr lang="en-US"/>
              <a:t>	Where docker commands are executed (client/server)</a:t>
            </a:r>
          </a:p>
          <a:p>
            <a:r>
              <a:rPr lang="en-US" b="1"/>
              <a:t>Image</a:t>
            </a:r>
            <a:r>
              <a:rPr lang="en-US"/>
              <a:t> 	An ordered collection of filesystems (layers) to be used 		when instancing a container (more on it later)  </a:t>
            </a:r>
          </a:p>
          <a:p>
            <a:endParaRPr lang="en-US"/>
          </a:p>
          <a:p>
            <a:r>
              <a:rPr lang="en-US" b="1"/>
              <a:t>Container</a:t>
            </a:r>
            <a:r>
              <a:rPr lang="en-US"/>
              <a:t> 	A runtime instance of an image</a:t>
            </a:r>
          </a:p>
          <a:p>
            <a:endParaRPr lang="en-US"/>
          </a:p>
          <a:p>
            <a:r>
              <a:rPr lang="en-US" b="1"/>
              <a:t>Registry</a:t>
            </a:r>
            <a:r>
              <a:rPr lang="en-US"/>
              <a:t>	A collection of docker images</a:t>
            </a:r>
          </a:p>
          <a:p>
            <a:endParaRPr lang="en-US"/>
          </a:p>
        </p:txBody>
      </p:sp>
    </p:spTree>
    <p:extLst>
      <p:ext uri="{BB962C8B-B14F-4D97-AF65-F5344CB8AC3E}">
        <p14:creationId xmlns:p14="http://schemas.microsoft.com/office/powerpoint/2010/main" val="15071503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7AE6-6EF9-41B1-A2A7-B95C500FEBBF}"/>
              </a:ext>
            </a:extLst>
          </p:cNvPr>
          <p:cNvSpPr>
            <a:spLocks noGrp="1"/>
          </p:cNvSpPr>
          <p:nvPr>
            <p:ph type="title"/>
          </p:nvPr>
        </p:nvSpPr>
        <p:spPr>
          <a:xfrm>
            <a:off x="588263" y="457200"/>
            <a:ext cx="11018520" cy="553998"/>
          </a:xfrm>
        </p:spPr>
        <p:txBody>
          <a:bodyPr/>
          <a:lstStyle/>
          <a:p>
            <a:r>
              <a:rPr lang="en-US" b="1" i="0">
                <a:solidFill>
                  <a:srgbClr val="171717"/>
                </a:solidFill>
                <a:effectLst/>
                <a:latin typeface="Segoe UI" panose="020B0502040204020203" pitchFamily="34" charset="0"/>
              </a:rPr>
              <a:t>Challenges with Virtualization</a:t>
            </a:r>
            <a:endParaRPr lang="en-US"/>
          </a:p>
        </p:txBody>
      </p:sp>
      <p:sp>
        <p:nvSpPr>
          <p:cNvPr id="3" name="Text Placeholder 2">
            <a:extLst>
              <a:ext uri="{FF2B5EF4-FFF2-40B4-BE49-F238E27FC236}">
                <a16:creationId xmlns:a16="http://schemas.microsoft.com/office/drawing/2014/main" id="{82A01FBF-534F-4588-A744-C6D9AD1C7098}"/>
              </a:ext>
            </a:extLst>
          </p:cNvPr>
          <p:cNvSpPr>
            <a:spLocks noGrp="1"/>
          </p:cNvSpPr>
          <p:nvPr>
            <p:ph type="body" sz="quarter" idx="10"/>
          </p:nvPr>
        </p:nvSpPr>
        <p:spPr>
          <a:xfrm>
            <a:off x="586390" y="1434370"/>
            <a:ext cx="6573736" cy="2499146"/>
          </a:xfrm>
        </p:spPr>
        <p:txBody>
          <a:bodyPr/>
          <a:lstStyle/>
          <a:p>
            <a:r>
              <a:rPr lang="en-US"/>
              <a:t>OS != Business value</a:t>
            </a:r>
          </a:p>
          <a:p>
            <a:r>
              <a:rPr lang="en-US"/>
              <a:t>Scripts to Create VMs Hard to manage </a:t>
            </a:r>
          </a:p>
          <a:p>
            <a:r>
              <a:rPr lang="en-US"/>
              <a:t>Lead to VM Immutable Infrastructure </a:t>
            </a:r>
          </a:p>
          <a:p>
            <a:r>
              <a:rPr lang="en-US"/>
              <a:t>VM Image </a:t>
            </a:r>
          </a:p>
          <a:p>
            <a:r>
              <a:rPr lang="en-US"/>
              <a:t>VM Images are Heavy (100mb) </a:t>
            </a:r>
          </a:p>
        </p:txBody>
      </p:sp>
      <p:pic>
        <p:nvPicPr>
          <p:cNvPr id="7" name="Picture 6">
            <a:extLst>
              <a:ext uri="{FF2B5EF4-FFF2-40B4-BE49-F238E27FC236}">
                <a16:creationId xmlns:a16="http://schemas.microsoft.com/office/drawing/2014/main" id="{72EB90B0-292A-49CE-B928-CF556C75C3E7}"/>
              </a:ext>
            </a:extLst>
          </p:cNvPr>
          <p:cNvPicPr>
            <a:picLocks noChangeAspect="1"/>
          </p:cNvPicPr>
          <p:nvPr/>
        </p:nvPicPr>
        <p:blipFill>
          <a:blip r:embed="rId2"/>
          <a:stretch>
            <a:fillRect/>
          </a:stretch>
        </p:blipFill>
        <p:spPr>
          <a:xfrm>
            <a:off x="7447265" y="1527600"/>
            <a:ext cx="2781300" cy="3019425"/>
          </a:xfrm>
          <a:prstGeom prst="rect">
            <a:avLst/>
          </a:prstGeom>
        </p:spPr>
      </p:pic>
    </p:spTree>
    <p:extLst>
      <p:ext uri="{BB962C8B-B14F-4D97-AF65-F5344CB8AC3E}">
        <p14:creationId xmlns:p14="http://schemas.microsoft.com/office/powerpoint/2010/main" val="22368692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7AE6-6EF9-41B1-A2A7-B95C500FEBBF}"/>
              </a:ext>
            </a:extLst>
          </p:cNvPr>
          <p:cNvSpPr>
            <a:spLocks noGrp="1"/>
          </p:cNvSpPr>
          <p:nvPr>
            <p:ph type="title"/>
          </p:nvPr>
        </p:nvSpPr>
        <p:spPr>
          <a:xfrm>
            <a:off x="588263" y="457200"/>
            <a:ext cx="11018520" cy="553998"/>
          </a:xfrm>
        </p:spPr>
        <p:txBody>
          <a:bodyPr/>
          <a:lstStyle/>
          <a:p>
            <a:r>
              <a:rPr lang="en-US" b="1" i="0">
                <a:solidFill>
                  <a:srgbClr val="171717"/>
                </a:solidFill>
                <a:effectLst/>
                <a:latin typeface="Segoe UI" panose="020B0502040204020203" pitchFamily="34" charset="0"/>
              </a:rPr>
              <a:t>Virtual Machine versus Containers </a:t>
            </a:r>
            <a:endParaRPr lang="en-US"/>
          </a:p>
        </p:txBody>
      </p:sp>
      <p:sp>
        <p:nvSpPr>
          <p:cNvPr id="3" name="Text Placeholder 2">
            <a:extLst>
              <a:ext uri="{FF2B5EF4-FFF2-40B4-BE49-F238E27FC236}">
                <a16:creationId xmlns:a16="http://schemas.microsoft.com/office/drawing/2014/main" id="{82A01FBF-534F-4588-A744-C6D9AD1C7098}"/>
              </a:ext>
            </a:extLst>
          </p:cNvPr>
          <p:cNvSpPr>
            <a:spLocks noGrp="1"/>
          </p:cNvSpPr>
          <p:nvPr>
            <p:ph type="body" sz="quarter" idx="10"/>
          </p:nvPr>
        </p:nvSpPr>
        <p:spPr>
          <a:xfrm>
            <a:off x="586390" y="1434370"/>
            <a:ext cx="11018520" cy="947952"/>
          </a:xfrm>
        </p:spPr>
        <p:txBody>
          <a:bodyPr/>
          <a:lstStyle/>
          <a:p>
            <a:r>
              <a:rPr lang="en-US"/>
              <a:t>Containers lightweight small in size (20 mb)</a:t>
            </a:r>
          </a:p>
          <a:p>
            <a:r>
              <a:rPr lang="en-US"/>
              <a:t>Separated the App from the Operating System  </a:t>
            </a:r>
          </a:p>
        </p:txBody>
      </p:sp>
      <p:pic>
        <p:nvPicPr>
          <p:cNvPr id="7" name="Picture 6">
            <a:extLst>
              <a:ext uri="{FF2B5EF4-FFF2-40B4-BE49-F238E27FC236}">
                <a16:creationId xmlns:a16="http://schemas.microsoft.com/office/drawing/2014/main" id="{72EB90B0-292A-49CE-B928-CF556C75C3E7}"/>
              </a:ext>
            </a:extLst>
          </p:cNvPr>
          <p:cNvPicPr>
            <a:picLocks noChangeAspect="1"/>
          </p:cNvPicPr>
          <p:nvPr/>
        </p:nvPicPr>
        <p:blipFill>
          <a:blip r:embed="rId2"/>
          <a:stretch>
            <a:fillRect/>
          </a:stretch>
        </p:blipFill>
        <p:spPr>
          <a:xfrm>
            <a:off x="1952264" y="3142645"/>
            <a:ext cx="2781300" cy="3019425"/>
          </a:xfrm>
          <a:prstGeom prst="rect">
            <a:avLst/>
          </a:prstGeom>
        </p:spPr>
      </p:pic>
      <p:pic>
        <p:nvPicPr>
          <p:cNvPr id="9" name="Picture 8">
            <a:extLst>
              <a:ext uri="{FF2B5EF4-FFF2-40B4-BE49-F238E27FC236}">
                <a16:creationId xmlns:a16="http://schemas.microsoft.com/office/drawing/2014/main" id="{DE794818-A9B4-49F1-91E5-D15CFF857654}"/>
              </a:ext>
            </a:extLst>
          </p:cNvPr>
          <p:cNvPicPr>
            <a:picLocks noChangeAspect="1"/>
          </p:cNvPicPr>
          <p:nvPr/>
        </p:nvPicPr>
        <p:blipFill>
          <a:blip r:embed="rId3"/>
          <a:stretch>
            <a:fillRect/>
          </a:stretch>
        </p:blipFill>
        <p:spPr>
          <a:xfrm>
            <a:off x="7208542" y="3409345"/>
            <a:ext cx="2781300" cy="2752725"/>
          </a:xfrm>
          <a:prstGeom prst="rect">
            <a:avLst/>
          </a:prstGeom>
        </p:spPr>
      </p:pic>
    </p:spTree>
    <p:extLst>
      <p:ext uri="{BB962C8B-B14F-4D97-AF65-F5344CB8AC3E}">
        <p14:creationId xmlns:p14="http://schemas.microsoft.com/office/powerpoint/2010/main" val="11962564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FAA5-A50D-498D-9B06-7EC0C76F25BA}"/>
              </a:ext>
            </a:extLst>
          </p:cNvPr>
          <p:cNvSpPr>
            <a:spLocks noGrp="1"/>
          </p:cNvSpPr>
          <p:nvPr>
            <p:ph type="title"/>
          </p:nvPr>
        </p:nvSpPr>
        <p:spPr/>
        <p:txBody>
          <a:bodyPr/>
          <a:lstStyle/>
          <a:p>
            <a:r>
              <a:rPr lang="en-US"/>
              <a:t>Container</a:t>
            </a:r>
          </a:p>
        </p:txBody>
      </p:sp>
      <p:sp>
        <p:nvSpPr>
          <p:cNvPr id="3" name="Text Placeholder 2">
            <a:extLst>
              <a:ext uri="{FF2B5EF4-FFF2-40B4-BE49-F238E27FC236}">
                <a16:creationId xmlns:a16="http://schemas.microsoft.com/office/drawing/2014/main" id="{427DC96D-0CEB-4D2B-B004-0FAB4E10FB8D}"/>
              </a:ext>
            </a:extLst>
          </p:cNvPr>
          <p:cNvSpPr>
            <a:spLocks noGrp="1"/>
          </p:cNvSpPr>
          <p:nvPr>
            <p:ph type="body" sz="quarter" idx="10"/>
          </p:nvPr>
        </p:nvSpPr>
        <p:spPr>
          <a:xfrm>
            <a:off x="586390" y="1434370"/>
            <a:ext cx="11018520" cy="3016210"/>
          </a:xfrm>
        </p:spPr>
        <p:txBody>
          <a:bodyPr/>
          <a:lstStyle/>
          <a:p>
            <a:r>
              <a:rPr lang="en-US"/>
              <a:t>Unit of Deployment</a:t>
            </a:r>
          </a:p>
          <a:p>
            <a:r>
              <a:rPr lang="en-US"/>
              <a:t>Simplified testing</a:t>
            </a:r>
          </a:p>
          <a:p>
            <a:r>
              <a:rPr lang="en-US"/>
              <a:t>Unit of versioning</a:t>
            </a:r>
          </a:p>
          <a:p>
            <a:r>
              <a:rPr lang="en-US"/>
              <a:t>Distributed Applications </a:t>
            </a:r>
          </a:p>
          <a:p>
            <a:endParaRPr lang="en-US"/>
          </a:p>
        </p:txBody>
      </p:sp>
      <p:sp>
        <p:nvSpPr>
          <p:cNvPr id="4" name="Rectangle 3">
            <a:extLst>
              <a:ext uri="{FF2B5EF4-FFF2-40B4-BE49-F238E27FC236}">
                <a16:creationId xmlns:a16="http://schemas.microsoft.com/office/drawing/2014/main" id="{A14A9DA0-2235-4756-98F0-FA9AD184ABC0}"/>
              </a:ext>
            </a:extLst>
          </p:cNvPr>
          <p:cNvSpPr/>
          <p:nvPr/>
        </p:nvSpPr>
        <p:spPr bwMode="auto">
          <a:xfrm>
            <a:off x="6248400" y="4800600"/>
            <a:ext cx="898358" cy="669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App</a:t>
            </a:r>
          </a:p>
        </p:txBody>
      </p:sp>
      <p:pic>
        <p:nvPicPr>
          <p:cNvPr id="6" name="Graphic 5" descr="Laptop with solid fill">
            <a:extLst>
              <a:ext uri="{FF2B5EF4-FFF2-40B4-BE49-F238E27FC236}">
                <a16:creationId xmlns:a16="http://schemas.microsoft.com/office/drawing/2014/main" id="{D791978F-8B8B-4855-9A7D-A4CE63C1CC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4189" y="1127999"/>
            <a:ext cx="914400" cy="914400"/>
          </a:xfrm>
          <a:prstGeom prst="rect">
            <a:avLst/>
          </a:prstGeom>
        </p:spPr>
      </p:pic>
      <p:pic>
        <p:nvPicPr>
          <p:cNvPr id="8" name="Graphic 7" descr="Earth globe: Americas with solid fill">
            <a:extLst>
              <a:ext uri="{FF2B5EF4-FFF2-40B4-BE49-F238E27FC236}">
                <a16:creationId xmlns:a16="http://schemas.microsoft.com/office/drawing/2014/main" id="{8424EA5C-103C-4ADF-B0AC-C476207E99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4189" y="4549273"/>
            <a:ext cx="914400" cy="914400"/>
          </a:xfrm>
          <a:prstGeom prst="rect">
            <a:avLst/>
          </a:prstGeom>
        </p:spPr>
      </p:pic>
      <p:pic>
        <p:nvPicPr>
          <p:cNvPr id="10" name="Graphic 9" descr="Server with solid fill">
            <a:extLst>
              <a:ext uri="{FF2B5EF4-FFF2-40B4-BE49-F238E27FC236}">
                <a16:creationId xmlns:a16="http://schemas.microsoft.com/office/drawing/2014/main" id="{B6134DF1-DD6E-4AF1-9671-C683E3EAD1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4189" y="2252565"/>
            <a:ext cx="914400" cy="914400"/>
          </a:xfrm>
          <a:prstGeom prst="rect">
            <a:avLst/>
          </a:prstGeom>
        </p:spPr>
      </p:pic>
      <p:pic>
        <p:nvPicPr>
          <p:cNvPr id="12" name="Graphic 11" descr="Syncing cloud with solid fill">
            <a:extLst>
              <a:ext uri="{FF2B5EF4-FFF2-40B4-BE49-F238E27FC236}">
                <a16:creationId xmlns:a16="http://schemas.microsoft.com/office/drawing/2014/main" id="{C741D804-733A-4CAB-B4F5-E91CA59F2A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13881" y="3310020"/>
            <a:ext cx="914400" cy="914400"/>
          </a:xfrm>
          <a:prstGeom prst="rect">
            <a:avLst/>
          </a:prstGeom>
        </p:spPr>
      </p:pic>
      <p:sp>
        <p:nvSpPr>
          <p:cNvPr id="15" name="Rectangle 14">
            <a:extLst>
              <a:ext uri="{FF2B5EF4-FFF2-40B4-BE49-F238E27FC236}">
                <a16:creationId xmlns:a16="http://schemas.microsoft.com/office/drawing/2014/main" id="{E386CC68-C9FE-4B24-B008-8C9D8ED5E2B6}"/>
              </a:ext>
            </a:extLst>
          </p:cNvPr>
          <p:cNvSpPr/>
          <p:nvPr/>
        </p:nvSpPr>
        <p:spPr bwMode="auto">
          <a:xfrm>
            <a:off x="7004668" y="1434370"/>
            <a:ext cx="1957522" cy="8341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Repo/Registry</a:t>
            </a:r>
          </a:p>
        </p:txBody>
      </p:sp>
      <p:cxnSp>
        <p:nvCxnSpPr>
          <p:cNvPr id="17" name="Straight Arrow Connector 16">
            <a:extLst>
              <a:ext uri="{FF2B5EF4-FFF2-40B4-BE49-F238E27FC236}">
                <a16:creationId xmlns:a16="http://schemas.microsoft.com/office/drawing/2014/main" id="{D6AD70F3-8804-4E99-B93D-CE894BD1323B}"/>
              </a:ext>
            </a:extLst>
          </p:cNvPr>
          <p:cNvCxnSpPr>
            <a:cxnSpLocks/>
            <a:stCxn id="4" idx="0"/>
          </p:cNvCxnSpPr>
          <p:nvPr/>
        </p:nvCxnSpPr>
        <p:spPr>
          <a:xfrm flipV="1">
            <a:off x="6697579" y="2268560"/>
            <a:ext cx="911726" cy="25320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6EB1AA7-640B-4788-A809-5E4C48D5BDC7}"/>
              </a:ext>
            </a:extLst>
          </p:cNvPr>
          <p:cNvCxnSpPr>
            <a:cxnSpLocks/>
            <a:stCxn id="15" idx="3"/>
            <a:endCxn id="10" idx="1"/>
          </p:cNvCxnSpPr>
          <p:nvPr/>
        </p:nvCxnSpPr>
        <p:spPr>
          <a:xfrm>
            <a:off x="8962190" y="1851465"/>
            <a:ext cx="761999" cy="85830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99A8CA8-2CE9-4B32-860C-5CC3AB1C6408}"/>
              </a:ext>
            </a:extLst>
          </p:cNvPr>
          <p:cNvCxnSpPr>
            <a:cxnSpLocks/>
            <a:endCxn id="12" idx="1"/>
          </p:cNvCxnSpPr>
          <p:nvPr/>
        </p:nvCxnSpPr>
        <p:spPr>
          <a:xfrm>
            <a:off x="8167372" y="2280616"/>
            <a:ext cx="1546509" cy="1486604"/>
          </a:xfrm>
          <a:prstGeom prst="bentConnector3">
            <a:avLst>
              <a:gd name="adj1" fmla="val 2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CC054DD-4D11-483F-A412-F9C8D26A9D5B}"/>
              </a:ext>
            </a:extLst>
          </p:cNvPr>
          <p:cNvCxnSpPr>
            <a:cxnSpLocks/>
            <a:endCxn id="8" idx="1"/>
          </p:cNvCxnSpPr>
          <p:nvPr/>
        </p:nvCxnSpPr>
        <p:spPr>
          <a:xfrm rot="16200000" flipH="1">
            <a:off x="7447518" y="2729801"/>
            <a:ext cx="2737913" cy="181543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C561AEB-AF10-4A1B-92BF-48F8CEC320BE}"/>
              </a:ext>
            </a:extLst>
          </p:cNvPr>
          <p:cNvCxnSpPr/>
          <p:nvPr/>
        </p:nvCxnSpPr>
        <p:spPr>
          <a:xfrm>
            <a:off x="8962189" y="1511232"/>
            <a:ext cx="62402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Laptop with solid fill">
            <a:extLst>
              <a:ext uri="{FF2B5EF4-FFF2-40B4-BE49-F238E27FC236}">
                <a16:creationId xmlns:a16="http://schemas.microsoft.com/office/drawing/2014/main" id="{4236C745-8F45-4C55-8B98-CD28D5C18E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5790" y="4678279"/>
            <a:ext cx="914400" cy="914400"/>
          </a:xfrm>
          <a:prstGeom prst="rect">
            <a:avLst/>
          </a:prstGeom>
        </p:spPr>
      </p:pic>
    </p:spTree>
    <p:extLst>
      <p:ext uri="{BB962C8B-B14F-4D97-AF65-F5344CB8AC3E}">
        <p14:creationId xmlns:p14="http://schemas.microsoft.com/office/powerpoint/2010/main" val="268866106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4" ma:contentTypeDescription="Create a new document." ma:contentTypeScope="" ma:versionID="23e8133fd0b723b68dd84b1165d5a493">
  <xsd:schema xmlns:xsd="http://www.w3.org/2001/XMLSchema" xmlns:xs="http://www.w3.org/2001/XMLSchema" xmlns:p="http://schemas.microsoft.com/office/2006/metadata/properties" xmlns:ns2="4724af67-6ca7-4004-8ba4-af13d9fc8dce" xmlns:ns3="7741d717-973a-4876-bbd8-8b1348132c55" targetNamespace="http://schemas.microsoft.com/office/2006/metadata/properties" ma:root="true" ma:fieldsID="4d5f1598292f6d6fc8cc317357350f0b" ns2:_="" ns3:_="">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4724af67-6ca7-4004-8ba4-af13d9fc8dce">
      <UserInfo>
        <DisplayName/>
        <AccountId xsi:nil="true"/>
        <AccountType/>
      </UserInfo>
    </SharedWithUsers>
    <SharedWithDetails xmlns="4724af67-6ca7-4004-8ba4-af13d9fc8dc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7D8D17A-CAF8-45E4-AC4F-3AEC4FF61322}">
  <ds:schemaRefs>
    <ds:schemaRef ds:uri="4724af67-6ca7-4004-8ba4-af13d9fc8dce"/>
    <ds:schemaRef ds:uri="7741d717-973a-4876-bbd8-8b1348132c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4724af67-6ca7-4004-8ba4-af13d9fc8dce"/>
    <ds:schemaRef ds:uri="7741d717-973a-4876-bbd8-8b1348132c5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 and white brand template</Template>
  <TotalTime>91</TotalTime>
  <Words>3728</Words>
  <Application>Microsoft Office PowerPoint</Application>
  <PresentationFormat>Widescreen</PresentationFormat>
  <Paragraphs>530</Paragraphs>
  <Slides>40</Slides>
  <Notes>22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Consolas</vt:lpstr>
      <vt:lpstr>Lucida Console</vt:lpstr>
      <vt:lpstr>Segoe UI</vt:lpstr>
      <vt:lpstr>Segoe UI Light</vt:lpstr>
      <vt:lpstr>Segoe UI Semibold</vt:lpstr>
      <vt:lpstr>SFMono-Regular</vt:lpstr>
      <vt:lpstr>Wingdings</vt:lpstr>
      <vt:lpstr>White Template</vt:lpstr>
      <vt:lpstr>Azure Kubernetes Service Containers Overview</vt:lpstr>
      <vt:lpstr>PowerPoint Presentation</vt:lpstr>
      <vt:lpstr>Containers </vt:lpstr>
      <vt:lpstr>Agenda</vt:lpstr>
      <vt:lpstr>What is Docker?</vt:lpstr>
      <vt:lpstr>Docker Vocabulary</vt:lpstr>
      <vt:lpstr>Challenges with Virtualization</vt:lpstr>
      <vt:lpstr>Virtual Machine versus Containers </vt:lpstr>
      <vt:lpstr>Container</vt:lpstr>
      <vt:lpstr>Containers </vt:lpstr>
      <vt:lpstr>Docker</vt:lpstr>
      <vt:lpstr>Docker Platform </vt:lpstr>
      <vt:lpstr>Docker Platform</vt:lpstr>
      <vt:lpstr>Docker Platform </vt:lpstr>
      <vt:lpstr>Docker Platform </vt:lpstr>
      <vt:lpstr>Docker In Action </vt:lpstr>
      <vt:lpstr>Docker Desktop &amp; Playground </vt:lpstr>
      <vt:lpstr>Docker-Compose</vt:lpstr>
      <vt:lpstr>Demo Compose an Image and Run your image</vt:lpstr>
      <vt:lpstr>Docker Registry</vt:lpstr>
      <vt:lpstr>Docker Platform </vt:lpstr>
      <vt:lpstr>Docker Registry </vt:lpstr>
      <vt:lpstr>Azure Container Registry</vt:lpstr>
      <vt:lpstr>Demo Docker Registry</vt:lpstr>
      <vt:lpstr>Docker Image Layers</vt:lpstr>
      <vt:lpstr>Docker Image</vt:lpstr>
      <vt:lpstr>Dockerfiles</vt:lpstr>
      <vt:lpstr>Building Custom Images</vt:lpstr>
      <vt:lpstr>Dockerfile </vt:lpstr>
      <vt:lpstr>Common Dockerfile Instructions</vt:lpstr>
      <vt:lpstr>Image Tags</vt:lpstr>
      <vt:lpstr>Docker Tags</vt:lpstr>
      <vt:lpstr>Docker Demo File</vt:lpstr>
      <vt:lpstr>Demonstration:   Dockerfile and Docker Build</vt:lpstr>
      <vt:lpstr>Questions</vt:lpstr>
      <vt:lpstr>Software code layout</vt:lpstr>
      <vt:lpstr>Demo</vt:lpstr>
      <vt:lpstr>Section title</vt:lpstr>
      <vt:lpstr>Notes (hidden)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dc:title>
  <dc:subject>&lt;Event name&gt;</dc:subject>
  <dc:creator>Tim Oleson</dc:creator>
  <cp:keywords/>
  <dc:description/>
  <cp:lastModifiedBy>Tim Oleson</cp:lastModifiedBy>
  <cp:revision>2</cp:revision>
  <dcterms:created xsi:type="dcterms:W3CDTF">2021-02-02T02:38:56Z</dcterms:created>
  <dcterms:modified xsi:type="dcterms:W3CDTF">2021-04-22T14:54:46Z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SIP_Label_f42aa342-8706-4288-bd11-ebb85995028c_Application">
    <vt:lpwstr>Microsoft Azure Information Protection</vt:lpwstr>
  </property>
  <property fmtid="{D5CDD505-2E9C-101B-9397-08002B2CF9AE}" pid="19" name="FileLeafRef">
    <vt:lpwstr>Blue and white brand template.potx</vt:lpwstr>
  </property>
  <property fmtid="{D5CDD505-2E9C-101B-9397-08002B2CF9AE}" pid="20" name="MSIP_Label_f42aa342-8706-4288-bd11-ebb85995028c_Owner">
    <vt:lpwstr>maryfj@microsoft.com</vt:lpwstr>
  </property>
</Properties>
</file>